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9" r:id="rId3"/>
    <p:sldId id="281" r:id="rId4"/>
    <p:sldId id="258" r:id="rId5"/>
    <p:sldId id="259" r:id="rId6"/>
    <p:sldId id="260" r:id="rId7"/>
    <p:sldId id="289" r:id="rId8"/>
    <p:sldId id="284" r:id="rId9"/>
    <p:sldId id="265" r:id="rId10"/>
    <p:sldId id="275" r:id="rId11"/>
    <p:sldId id="286" r:id="rId12"/>
    <p:sldId id="266" r:id="rId13"/>
    <p:sldId id="278" r:id="rId14"/>
    <p:sldId id="273" r:id="rId15"/>
    <p:sldId id="268" r:id="rId16"/>
    <p:sldId id="272" r:id="rId17"/>
    <p:sldId id="270" r:id="rId18"/>
    <p:sldId id="288" r:id="rId19"/>
    <p:sldId id="290" r:id="rId20"/>
    <p:sldId id="28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5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5" autoAdjust="0"/>
    <p:restoredTop sz="94747" autoAdjust="0"/>
  </p:normalViewPr>
  <p:slideViewPr>
    <p:cSldViewPr>
      <p:cViewPr>
        <p:scale>
          <a:sx n="66" d="100"/>
          <a:sy n="66" d="100"/>
        </p:scale>
        <p:origin x="-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8B9A-B3AF-4751-B078-1F2D6D0C7B39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79A45-5BC1-4739-9B5B-D9A7D3363E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smtClean="0"/>
          </a:p>
          <a:p>
            <a:pPr rtl="0"/>
            <a:r>
              <a:rPr lang="cs-CZ" smtClean="0"/>
              <a:t>Dámy a pánové, předmětem mého vystoupení je několik poznámek k teorii hydrogenace a konkrétně hydrogenaci alfa-olefinů neboli 1-alkenů.</a:t>
            </a:r>
          </a:p>
          <a:p>
            <a:r>
              <a:rPr lang="cs-CZ" smtClean="0"/>
              <a:t>​</a:t>
            </a:r>
          </a:p>
          <a:p>
            <a:r>
              <a:rPr lang="cs-CZ" smtClean="0"/>
              <a:t>136 / 5 000</a:t>
            </a:r>
          </a:p>
          <a:p>
            <a:r>
              <a:rPr lang="cs-CZ" b="1" smtClean="0"/>
              <a:t>Výsledky překladu</a:t>
            </a:r>
          </a:p>
          <a:p>
            <a:r>
              <a:rPr lang="cs-CZ" b="1" smtClean="0"/>
              <a:t>Výsledek překladu</a:t>
            </a:r>
          </a:p>
          <a:p>
            <a:pPr rtl="0"/>
            <a:r>
              <a:rPr lang="cs-CZ" smtClean="0"/>
              <a:t>Ladies and gentlemen, the subject of my presentation is a few remarks on the theory of hydrogenation and specifically the hydrogenation of alpha-olefins (or 1-alkenes).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9A45-5BC1-4739-9B5B-D9A7D3363E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40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smtClean="0"/>
          </a:p>
          <a:p>
            <a:pPr rtl="0"/>
            <a:r>
              <a:rPr lang="cs-CZ" smtClean="0"/>
              <a:t>Dámy a pánové, předmětem mého vystoupení je několik poznámek k teorii hydrogenace a konkrétně hydrogenaci alfa-olefinů neboli 1-alkenů.</a:t>
            </a:r>
          </a:p>
          <a:p>
            <a:r>
              <a:rPr lang="cs-CZ" smtClean="0"/>
              <a:t>​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9A45-5BC1-4739-9B5B-D9A7D3363E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44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9A45-5BC1-4739-9B5B-D9A7D3363EE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1A4A27-CC72-4100-B364-2DBB69605961}" type="datetime1">
              <a:rPr lang="cs-CZ" smtClean="0"/>
              <a:t>27.03.2024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23CE-1B63-4DBF-B4C0-9104372E9457}" type="datetime1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6C42-9024-4987-83A0-D8EE8399D77C}" type="datetime1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69C7DB-46D0-4AE8-93B9-30703F7F994A}" type="datetime1">
              <a:rPr lang="cs-CZ" smtClean="0"/>
              <a:t>27.03.2024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1958C8-4C7B-4952-AE87-33E42F17D0CB}" type="datetime1">
              <a:rPr lang="cs-CZ" smtClean="0"/>
              <a:t>27.03.2024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2B9E-574F-49AC-9C4A-F4D6668F457C}" type="datetime1">
              <a:rPr lang="cs-CZ" smtClean="0"/>
              <a:t>27.03.2024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79F0-C59A-44EA-934B-FD6D578CBF38}" type="datetime1">
              <a:rPr lang="cs-CZ" smtClean="0"/>
              <a:t>27.03.2024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59CF68-7BCA-4011-8B2D-ACA7F3BDB36D}" type="datetime1">
              <a:rPr lang="cs-CZ" smtClean="0"/>
              <a:t>27.03.2024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73AF-7E1F-4D6B-A3EA-0BF90CF6A100}" type="datetime1">
              <a:rPr lang="cs-CZ" smtClean="0"/>
              <a:t>27.03.2024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06A4DF-472C-42BE-965D-3FB9C7B7A941}" type="datetime1">
              <a:rPr lang="cs-CZ" smtClean="0"/>
              <a:t>27.03.2024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8F4D89-A8FB-42C9-9276-861AF1D2EAC2}" type="datetime1">
              <a:rPr lang="cs-CZ" smtClean="0"/>
              <a:t>27.03.2024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3ADAC2-53A5-4920-A55C-6FAB7DD9F525}" type="datetime1">
              <a:rPr lang="cs-CZ" smtClean="0"/>
              <a:t>27.03.2024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BF48F1-A61D-4403-B599-0B013313753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894362"/>
          </a:xfrm>
        </p:spPr>
        <p:txBody>
          <a:bodyPr>
            <a:noAutofit/>
          </a:bodyPr>
          <a:lstStyle/>
          <a:p>
            <a:r>
              <a:rPr lang="cs-CZ" sz="4400" err="1" smtClean="0">
                <a:solidFill>
                  <a:schemeClr val="accent3">
                    <a:lumMod val="75000"/>
                  </a:schemeClr>
                </a:solidFill>
              </a:rPr>
              <a:t>TWO-LAYER</a:t>
            </a:r>
            <a:r>
              <a:rPr lang="cs-CZ" sz="4400" smtClean="0"/>
              <a:t> </a:t>
            </a:r>
            <a:r>
              <a:rPr lang="cs-CZ" sz="4400" err="1" smtClean="0">
                <a:solidFill>
                  <a:schemeClr val="accent3">
                    <a:lumMod val="75000"/>
                  </a:schemeClr>
                </a:solidFill>
              </a:rPr>
              <a:t>HYDROGENATION</a:t>
            </a:r>
            <a:r>
              <a:rPr lang="cs-CZ" sz="440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440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4400" smtClean="0">
                <a:solidFill>
                  <a:schemeClr val="accent3">
                    <a:lumMod val="75000"/>
                  </a:schemeClr>
                </a:solidFill>
              </a:rPr>
              <a:t>THEORY</a:t>
            </a:r>
            <a:endParaRPr lang="cs-CZ" sz="44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68544" y="5949280"/>
            <a:ext cx="3888432" cy="553616"/>
          </a:xfrm>
        </p:spPr>
        <p:txBody>
          <a:bodyPr>
            <a:normAutofit/>
          </a:bodyPr>
          <a:lstStyle/>
          <a:p>
            <a:r>
              <a:rPr lang="cs-CZ" sz="2400" b="0" smtClean="0">
                <a:solidFill>
                  <a:schemeClr val="tx1"/>
                </a:solidFill>
              </a:rPr>
              <a:t>v.heral@centrum.cz</a:t>
            </a:r>
          </a:p>
          <a:p>
            <a:endParaRPr lang="cs-CZ"/>
          </a:p>
          <a:p>
            <a:endParaRPr lang="cs-CZ" smtClean="0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5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10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99592" y="620129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here: </a:t>
            </a:r>
            <a:r>
              <a:rPr lang="cs-CZ" sz="2400"/>
              <a:t>D</a:t>
            </a:r>
            <a:r>
              <a:rPr lang="en-US" sz="2400"/>
              <a:t>euteration</a:t>
            </a:r>
            <a:endParaRPr lang="cs-CZ" sz="2400"/>
          </a:p>
        </p:txBody>
      </p:sp>
      <p:sp>
        <p:nvSpPr>
          <p:cNvPr id="5" name="Obdélník 4"/>
          <p:cNvSpPr/>
          <p:nvPr/>
        </p:nvSpPr>
        <p:spPr>
          <a:xfrm>
            <a:off x="395536" y="3953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cap="small" smtClean="0"/>
              <a:t>Two-Layer Theory: Hydrogenation</a:t>
            </a:r>
            <a:endParaRPr lang="cs-CZ" sz="3600" cap="small"/>
          </a:p>
          <a:p>
            <a:endParaRPr lang="cs-CZ"/>
          </a:p>
        </p:txBody>
      </p:sp>
      <p:pic>
        <p:nvPicPr>
          <p:cNvPr id="6" name="Zástupný symbol pro obsah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8" y="1318702"/>
            <a:ext cx="7307240" cy="4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11</a:t>
            </a:fld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52" y="1386270"/>
            <a:ext cx="5557266" cy="43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2241" y="6201294"/>
            <a:ext cx="733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/>
              <a:t>(</a:t>
            </a:r>
            <a:r>
              <a:rPr lang="en-US" sz="2400"/>
              <a:t>here: </a:t>
            </a:r>
            <a:r>
              <a:rPr lang="cs-CZ" sz="2400" smtClean="0"/>
              <a:t>i</a:t>
            </a:r>
            <a:r>
              <a:rPr lang="en-US" sz="2400" smtClean="0"/>
              <a:t>sotopic </a:t>
            </a:r>
            <a:r>
              <a:rPr lang="cs-CZ" sz="2400" smtClean="0"/>
              <a:t>e</a:t>
            </a:r>
            <a:r>
              <a:rPr lang="en-US" sz="2400" smtClean="0"/>
              <a:t>xchange)</a:t>
            </a:r>
            <a:r>
              <a:rPr lang="cs-CZ" sz="2400" smtClean="0"/>
              <a:t> via </a:t>
            </a:r>
            <a:r>
              <a:rPr lang="cs-CZ" sz="2400" smtClean="0">
                <a:solidFill>
                  <a:srgbClr val="FF0000"/>
                </a:solidFill>
                <a:sym typeface="Symbol"/>
              </a:rPr>
              <a:t></a:t>
            </a:r>
            <a:r>
              <a:rPr lang="cs-CZ" sz="2400" smtClean="0">
                <a:sym typeface="Symbol"/>
              </a:rPr>
              <a:t> </a:t>
            </a:r>
            <a:r>
              <a:rPr lang="cs-CZ" sz="2400" smtClean="0"/>
              <a:t>carbocation</a:t>
            </a:r>
            <a:endParaRPr lang="cs-CZ" sz="2400"/>
          </a:p>
        </p:txBody>
      </p:sp>
      <p:sp>
        <p:nvSpPr>
          <p:cNvPr id="5" name="Obdélník 4"/>
          <p:cNvSpPr/>
          <p:nvPr/>
        </p:nvSpPr>
        <p:spPr>
          <a:xfrm>
            <a:off x="552241" y="39537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cap="small" smtClean="0"/>
              <a:t>Two-Layer Theory: I</a:t>
            </a:r>
            <a:r>
              <a:rPr lang="en-US" sz="3600" cap="small"/>
              <a:t>somerization </a:t>
            </a:r>
            <a:endParaRPr lang="cs-CZ" sz="3600" cap="small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1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12</a:t>
            </a:fld>
            <a:endParaRPr lang="cs-CZ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95536" y="476672"/>
            <a:ext cx="7992888" cy="5636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>
                <a:solidFill>
                  <a:schemeClr val="tx1"/>
                </a:solidFill>
              </a:rPr>
              <a:t>steric hynderance</a:t>
            </a: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6" y="1153025"/>
            <a:ext cx="2548968" cy="1872420"/>
          </a:xfrm>
          <a:prstGeom prst="rect">
            <a:avLst/>
          </a:prstGeom>
        </p:spPr>
      </p:pic>
      <p:sp>
        <p:nvSpPr>
          <p:cNvPr id="40" name="Šipka nahoru 39"/>
          <p:cNvSpPr/>
          <p:nvPr/>
        </p:nvSpPr>
        <p:spPr>
          <a:xfrm>
            <a:off x="1763688" y="2809749"/>
            <a:ext cx="360040" cy="430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561484" y="5355263"/>
            <a:ext cx="280831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cs-CZ" smtClean="0"/>
              <a:t>CATALYST´SURFACE</a:t>
            </a:r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3563888" y="4673927"/>
            <a:ext cx="437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3866911" y="4670000"/>
            <a:ext cx="405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Triple and quadruple substituted double bonds cannot be hydrogenated for spherical reasons</a:t>
            </a:r>
            <a:endParaRPr lang="cs-CZ" sz="2400"/>
          </a:p>
        </p:txBody>
      </p:sp>
      <p:grpSp>
        <p:nvGrpSpPr>
          <p:cNvPr id="6" name="Skupina 5"/>
          <p:cNvGrpSpPr/>
          <p:nvPr/>
        </p:nvGrpSpPr>
        <p:grpSpPr>
          <a:xfrm>
            <a:off x="691156" y="3240648"/>
            <a:ext cx="2561905" cy="2119048"/>
            <a:chOff x="691156" y="3240648"/>
            <a:chExt cx="2561905" cy="2119048"/>
          </a:xfrm>
        </p:grpSpPr>
        <p:pic>
          <p:nvPicPr>
            <p:cNvPr id="35" name="Obrázek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56" y="3240648"/>
              <a:ext cx="2561905" cy="2119048"/>
            </a:xfrm>
            <a:prstGeom prst="rect">
              <a:avLst/>
            </a:prstGeom>
          </p:spPr>
        </p:pic>
        <p:cxnSp>
          <p:nvCxnSpPr>
            <p:cNvPr id="16" name="Přímá spojnice se šipkou 15"/>
            <p:cNvCxnSpPr/>
            <p:nvPr/>
          </p:nvCxnSpPr>
          <p:spPr>
            <a:xfrm flipH="1">
              <a:off x="2969304" y="3861392"/>
              <a:ext cx="144016" cy="4387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1169104" y="4673927"/>
              <a:ext cx="229143" cy="4387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 flipH="1">
              <a:off x="2537256" y="4673927"/>
              <a:ext cx="201511" cy="4067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953080" y="3876897"/>
              <a:ext cx="72008" cy="4232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Obrázek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627" y="3535334"/>
              <a:ext cx="760403" cy="308735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1605668" y="4685137"/>
              <a:ext cx="760403" cy="1228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 flipV="1">
              <a:off x="2005238" y="3876897"/>
              <a:ext cx="0" cy="8775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3884806" y="1153025"/>
            <a:ext cx="4350865" cy="3313448"/>
            <a:chOff x="3884806" y="1153025"/>
            <a:chExt cx="4350865" cy="3313448"/>
          </a:xfrm>
        </p:grpSpPr>
        <p:grpSp>
          <p:nvGrpSpPr>
            <p:cNvPr id="9" name="Skupina 8"/>
            <p:cNvGrpSpPr/>
            <p:nvPr/>
          </p:nvGrpSpPr>
          <p:grpSpPr>
            <a:xfrm>
              <a:off x="3884806" y="1153025"/>
              <a:ext cx="4350865" cy="3313448"/>
              <a:chOff x="3884806" y="1153025"/>
              <a:chExt cx="4350865" cy="3313448"/>
            </a:xfrm>
          </p:grpSpPr>
          <p:grpSp>
            <p:nvGrpSpPr>
              <p:cNvPr id="14" name="Skupina 13"/>
              <p:cNvGrpSpPr/>
              <p:nvPr/>
            </p:nvGrpSpPr>
            <p:grpSpPr>
              <a:xfrm>
                <a:off x="3884806" y="1153025"/>
                <a:ext cx="4350865" cy="3313448"/>
                <a:chOff x="4063922" y="2112612"/>
                <a:chExt cx="4350865" cy="3313448"/>
              </a:xfrm>
            </p:grpSpPr>
            <p:pic>
              <p:nvPicPr>
                <p:cNvPr id="8" name="Obrázek 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3922" y="2112612"/>
                  <a:ext cx="4350865" cy="3313448"/>
                </a:xfrm>
                <a:prstGeom prst="rect">
                  <a:avLst/>
                </a:prstGeom>
              </p:spPr>
            </p:pic>
            <p:pic>
              <p:nvPicPr>
                <p:cNvPr id="10" name="Obrázek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032" y="2991140"/>
                  <a:ext cx="760403" cy="308735"/>
                </a:xfrm>
                <a:prstGeom prst="rect">
                  <a:avLst/>
                </a:prstGeom>
              </p:spPr>
            </p:pic>
          </p:grpSp>
          <p:cxnSp>
            <p:nvCxnSpPr>
              <p:cNvPr id="31" name="Přímá spojnice se šipkou 30"/>
              <p:cNvCxnSpPr/>
              <p:nvPr/>
            </p:nvCxnSpPr>
            <p:spPr>
              <a:xfrm>
                <a:off x="5220072" y="3717032"/>
                <a:ext cx="229143" cy="43877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se šipkou 31"/>
              <p:cNvCxnSpPr/>
              <p:nvPr/>
            </p:nvCxnSpPr>
            <p:spPr>
              <a:xfrm flipH="1">
                <a:off x="6732240" y="3749012"/>
                <a:ext cx="201511" cy="4067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se šipkou 32"/>
              <p:cNvCxnSpPr/>
              <p:nvPr/>
            </p:nvCxnSpPr>
            <p:spPr>
              <a:xfrm flipH="1">
                <a:off x="7020272" y="2323847"/>
                <a:ext cx="144016" cy="438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se šipkou 33"/>
              <p:cNvCxnSpPr/>
              <p:nvPr/>
            </p:nvCxnSpPr>
            <p:spPr>
              <a:xfrm>
                <a:off x="5004048" y="2389711"/>
                <a:ext cx="72008" cy="42327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ál 42"/>
            <p:cNvSpPr/>
            <p:nvPr/>
          </p:nvSpPr>
          <p:spPr>
            <a:xfrm>
              <a:off x="5677724" y="3179211"/>
              <a:ext cx="760403" cy="1228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 flipV="1">
              <a:off x="6057926" y="2374208"/>
              <a:ext cx="0" cy="8775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ovéPole 2"/>
          <p:cNvSpPr txBox="1"/>
          <p:nvPr/>
        </p:nvSpPr>
        <p:spPr>
          <a:xfrm>
            <a:off x="542112" y="6239660"/>
            <a:ext cx="76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/>
              <a:t>POSSIBLE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  &lt; bending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of bonds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surface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  &gt;  </a:t>
            </a:r>
            <a:r>
              <a:rPr lang="cs-CZ" sz="2000" smtClean="0"/>
              <a:t>IMPOSSIBLE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283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49595" y="218713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Some structures can be hydrogenated after prior isomerization, but sometimes this is not </a:t>
            </a:r>
            <a:r>
              <a:rPr lang="en-US" sz="2400" smtClean="0"/>
              <a:t>feasible</a:t>
            </a:r>
            <a:r>
              <a:rPr lang="cs-CZ" sz="2400" smtClean="0"/>
              <a:t>.</a:t>
            </a:r>
            <a:endParaRPr lang="cs-CZ" sz="24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82" y="3140968"/>
            <a:ext cx="5210153" cy="29523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5" y="476672"/>
            <a:ext cx="7524328" cy="12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012159" y="764704"/>
            <a:ext cx="241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i="1">
                <a:solidFill>
                  <a:schemeClr val="accent1">
                    <a:lumMod val="75000"/>
                  </a:schemeClr>
                </a:solidFill>
              </a:rPr>
              <a:t>50 years ago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370546" y="548680"/>
            <a:ext cx="8208912" cy="0"/>
          </a:xfrm>
          <a:prstGeom prst="line">
            <a:avLst/>
          </a:prstGeom>
          <a:ln w="104775" cmpd="thickThin"/>
          <a:effectLst>
            <a:outerShdw blurRad="508000" dist="127000" algn="ctr" rotWithShape="0">
              <a:schemeClr val="accent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67544" y="2089764"/>
            <a:ext cx="8014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smtClean="0"/>
              <a:t>O</a:t>
            </a:r>
            <a:r>
              <a:rPr lang="en-US" sz="2400" i="1" smtClean="0"/>
              <a:t>ne </a:t>
            </a:r>
            <a:r>
              <a:rPr lang="en-US" sz="2400" i="1"/>
              <a:t>day my professor told me:</a:t>
            </a:r>
            <a:r>
              <a:rPr lang="en-US" sz="2400"/>
              <a:t> In the </a:t>
            </a:r>
            <a:r>
              <a:rPr lang="en-US" sz="2400" smtClean="0"/>
              <a:t>literature</a:t>
            </a:r>
            <a:r>
              <a:rPr lang="en-US" sz="2400"/>
              <a:t>, it is written that by increasing the hydrogen pressure and the alkene concentration, a state can be reached where the rate does not change anymore, when the rate of hydrogenation is zero-order with respect to hydrogen and with respect to the unsaturated substrate . </a:t>
            </a:r>
            <a:endParaRPr lang="cs-CZ" sz="2400" smtClean="0"/>
          </a:p>
          <a:p>
            <a:r>
              <a:rPr lang="cs-CZ" sz="2400" i="1"/>
              <a:t> </a:t>
            </a:r>
            <a:r>
              <a:rPr lang="cs-CZ" sz="2400" i="1" smtClean="0"/>
              <a:t>                                                    </a:t>
            </a:r>
            <a:r>
              <a:rPr lang="en-US" sz="2400" i="1" smtClean="0"/>
              <a:t>Look </a:t>
            </a:r>
            <a:r>
              <a:rPr lang="en-US" sz="2400" i="1"/>
              <a:t>at it.</a:t>
            </a:r>
            <a:endParaRPr lang="cs-CZ" sz="2400" i="1"/>
          </a:p>
        </p:txBody>
      </p:sp>
    </p:spTree>
    <p:extLst>
      <p:ext uri="{BB962C8B-B14F-4D97-AF65-F5344CB8AC3E}">
        <p14:creationId xmlns:p14="http://schemas.microsoft.com/office/powerpoint/2010/main" val="1602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15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627784" y="90684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cap="small" smtClean="0"/>
              <a:t>Kinetic </a:t>
            </a:r>
            <a:r>
              <a:rPr lang="en-US" sz="3600" b="1" cap="small"/>
              <a:t>model</a:t>
            </a:r>
            <a:endParaRPr lang="cs-CZ" sz="3600" b="1" cap="small"/>
          </a:p>
        </p:txBody>
      </p:sp>
      <p:sp>
        <p:nvSpPr>
          <p:cNvPr id="4" name="TextovéPole 3"/>
          <p:cNvSpPr txBox="1"/>
          <p:nvPr/>
        </p:nvSpPr>
        <p:spPr>
          <a:xfrm>
            <a:off x="455685" y="485866"/>
            <a:ext cx="51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cap="small" smtClean="0"/>
              <a:t> </a:t>
            </a:r>
            <a:r>
              <a:rPr lang="en-US" sz="2400" cap="small" smtClean="0"/>
              <a:t>Langmuir </a:t>
            </a:r>
            <a:r>
              <a:rPr lang="en-US" sz="2400" cap="small"/>
              <a:t>and </a:t>
            </a:r>
            <a:r>
              <a:rPr lang="en-US" sz="2400" cap="small" smtClean="0"/>
              <a:t>Hinshelwood</a:t>
            </a:r>
            <a:r>
              <a:rPr lang="cs-CZ" sz="2400" cap="small" smtClean="0"/>
              <a:t>´s</a:t>
            </a:r>
            <a:endParaRPr lang="cs-CZ" sz="2400" cap="small"/>
          </a:p>
        </p:txBody>
      </p:sp>
      <p:sp>
        <p:nvSpPr>
          <p:cNvPr id="5" name="TextovéPole 4"/>
          <p:cNvSpPr txBox="1"/>
          <p:nvPr/>
        </p:nvSpPr>
        <p:spPr>
          <a:xfrm>
            <a:off x="6743322" y="1576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</a:p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Chemistry</a:t>
            </a:r>
            <a:endParaRPr lang="cs-CZ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" y="1606340"/>
            <a:ext cx="1975237" cy="1451301"/>
          </a:xfrm>
          <a:prstGeom prst="rect">
            <a:avLst/>
          </a:prstGeom>
        </p:spPr>
      </p:pic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37429"/>
              </p:ext>
            </p:extLst>
          </p:nvPr>
        </p:nvGraphicFramePr>
        <p:xfrm>
          <a:off x="6677242" y="1772816"/>
          <a:ext cx="1872208" cy="566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102"/>
                <a:gridCol w="881106"/>
              </a:tblGrid>
              <a:tr h="283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A.R]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[A]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lang="cs-CZ" sz="1600" b="1" kern="1200" baseline="-25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79800" y="3844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33" y="1844824"/>
            <a:ext cx="2957513" cy="158591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 rot="974261">
            <a:off x="317770" y="2902233"/>
            <a:ext cx="1648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sz="1600" b="1" baseline="-2500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cs-CZ" sz="1600" b="1">
                <a:solidFill>
                  <a:schemeClr val="accent1">
                    <a:lumMod val="75000"/>
                  </a:schemeClr>
                </a:solidFill>
              </a:rPr>
              <a:t>=36/64=0.56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07567"/>
              </p:ext>
            </p:extLst>
          </p:nvPr>
        </p:nvGraphicFramePr>
        <p:xfrm>
          <a:off x="6156176" y="3791567"/>
          <a:ext cx="2382161" cy="563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499"/>
                <a:gridCol w="762331"/>
                <a:gridCol w="762331"/>
              </a:tblGrid>
              <a:tr h="26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A.R]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[A.S]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[A]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[A</a:t>
                      </a:r>
                      <a:r>
                        <a:rPr lang="cs-CZ" sz="1600" b="1" kern="1200" baseline="-25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cs-CZ" sz="16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62" y="3844925"/>
            <a:ext cx="2857500" cy="61912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85" y="4628179"/>
            <a:ext cx="2776538" cy="61912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" y="4022642"/>
            <a:ext cx="1905812" cy="140823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 rot="987353">
            <a:off x="324460" y="5333108"/>
            <a:ext cx="211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sz="1600" b="1" baseline="-2500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cs-CZ" sz="1600" b="1" smtClean="0">
                <a:solidFill>
                  <a:schemeClr val="accent1">
                    <a:lumMod val="75000"/>
                  </a:schemeClr>
                </a:solidFill>
              </a:rPr>
              <a:t>=59/64; a</a:t>
            </a:r>
            <a:r>
              <a:rPr lang="cs-CZ" sz="1600" b="1" baseline="-2500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sz="1600" b="1" smtClean="0">
                <a:solidFill>
                  <a:schemeClr val="accent1">
                    <a:lumMod val="75000"/>
                  </a:schemeClr>
                </a:solidFill>
              </a:rPr>
              <a:t>=3/64</a:t>
            </a:r>
            <a:endParaRPr lang="cs-CZ" sz="1600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279800" y="5692713"/>
            <a:ext cx="2168734" cy="869617"/>
            <a:chOff x="3279800" y="5692713"/>
            <a:chExt cx="2168734" cy="869617"/>
          </a:xfrm>
        </p:grpSpPr>
        <p:sp>
          <p:nvSpPr>
            <p:cNvPr id="8" name="Zaoblený obdélník 7"/>
            <p:cNvSpPr/>
            <p:nvPr/>
          </p:nvSpPr>
          <p:spPr>
            <a:xfrm>
              <a:off x="3279800" y="5692713"/>
              <a:ext cx="2168734" cy="869617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371872" y="5865911"/>
              <a:ext cx="2051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smtClean="0"/>
                <a:t>r=k∙a</a:t>
              </a:r>
              <a:r>
                <a:rPr lang="cs-CZ" sz="2800" b="1" baseline="-25000" smtClean="0">
                  <a:solidFill>
                    <a:schemeClr val="accent2">
                      <a:lumMod val="75000"/>
                    </a:schemeClr>
                  </a:solidFill>
                </a:rPr>
                <a:t>R</a:t>
              </a:r>
              <a:r>
                <a:rPr lang="cs-CZ" sz="2800" smtClean="0"/>
                <a:t>∙a</a:t>
              </a:r>
              <a:r>
                <a:rPr lang="cs-CZ" sz="2800" b="1" baseline="-25000" smtClean="0">
                  <a:solidFill>
                    <a:srgbClr val="FF0000"/>
                  </a:solidFill>
                </a:rPr>
                <a:t>S</a:t>
              </a:r>
              <a:endParaRPr lang="cs-CZ" sz="2800" b="1" baseline="-25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16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0206"/>
            <a:ext cx="4976813" cy="614363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178012" y="1518779"/>
            <a:ext cx="8287380" cy="3463005"/>
            <a:chOff x="208354" y="1118122"/>
            <a:chExt cx="8287380" cy="346300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322" y="1456856"/>
              <a:ext cx="3067380" cy="2260175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26" y="1456857"/>
              <a:ext cx="3293677" cy="2260175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26" y="3862391"/>
              <a:ext cx="2095500" cy="652463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377" y="3858938"/>
              <a:ext cx="2085975" cy="638175"/>
            </a:xfrm>
            <a:prstGeom prst="rect">
              <a:avLst/>
            </a:prstGeom>
          </p:spPr>
        </p:pic>
        <p:sp>
          <p:nvSpPr>
            <p:cNvPr id="16" name="Obdélník 15"/>
            <p:cNvSpPr/>
            <p:nvPr/>
          </p:nvSpPr>
          <p:spPr>
            <a:xfrm>
              <a:off x="208354" y="1118122"/>
              <a:ext cx="3934671" cy="346300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860032" y="1127948"/>
              <a:ext cx="3635702" cy="345317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465856" y="4188622"/>
              <a:ext cx="16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r>
                <a:rPr lang="cs-CZ" baseline="-2500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=k/</a:t>
              </a:r>
              <a:r>
                <a:rPr lang="en-US" smtClean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r>
                <a:rPr lang="cs-CZ" baseline="-2500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r>
                <a:rPr lang="en-US" smtClean="0">
                  <a:solidFill>
                    <a:schemeClr val="accent1">
                      <a:lumMod val="75000"/>
                    </a:schemeClr>
                  </a:solidFill>
                </a:rPr>
                <a:t>[R])</a:t>
              </a:r>
              <a:endParaRPr lang="cs-CZ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836619" y="4211795"/>
              <a:ext cx="16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r>
                <a:rPr lang="en-US" baseline="-2500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=k/</a:t>
              </a:r>
              <a:r>
                <a:rPr lang="en-US" smtClean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r>
                <a:rPr lang="en-US" baseline="-25000" smtClean="0">
                  <a:solidFill>
                    <a:schemeClr val="accent1">
                      <a:lumMod val="75000"/>
                    </a:schemeClr>
                  </a:solidFill>
                </a:rPr>
                <a:t>S</a:t>
              </a:r>
              <a:r>
                <a:rPr lang="en-US" smtClean="0">
                  <a:solidFill>
                    <a:schemeClr val="accent1">
                      <a:lumMod val="75000"/>
                    </a:schemeClr>
                  </a:solidFill>
                </a:rPr>
                <a:t>[S])</a:t>
              </a:r>
              <a:endParaRPr lang="cs-CZ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233011" y="5301208"/>
            <a:ext cx="782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In competitive adsorption in one layer, the reaction </a:t>
            </a:r>
            <a:r>
              <a:rPr lang="en-US" sz="2400">
                <a:solidFill>
                  <a:srgbClr val="FF0000"/>
                </a:solidFill>
              </a:rPr>
              <a:t>cannot be</a:t>
            </a:r>
            <a:r>
              <a:rPr lang="en-US" sz="2400"/>
              <a:t> </a:t>
            </a:r>
            <a:r>
              <a:rPr lang="cs-CZ" sz="2400"/>
              <a:t>at the same </a:t>
            </a:r>
            <a:r>
              <a:rPr lang="cs-CZ" sz="2400" smtClean="0"/>
              <a:t>time </a:t>
            </a:r>
            <a:r>
              <a:rPr lang="en-US" sz="2400" smtClean="0"/>
              <a:t>of </a:t>
            </a:r>
            <a:r>
              <a:rPr lang="en-US" sz="2400"/>
              <a:t>zero order with respect to both components.</a:t>
            </a:r>
            <a:endParaRPr lang="cs-CZ" sz="2400"/>
          </a:p>
        </p:txBody>
      </p:sp>
      <p:grpSp>
        <p:nvGrpSpPr>
          <p:cNvPr id="21" name="Skupina 20"/>
          <p:cNvGrpSpPr/>
          <p:nvPr/>
        </p:nvGrpSpPr>
        <p:grpSpPr>
          <a:xfrm>
            <a:off x="209159" y="247008"/>
            <a:ext cx="2168734" cy="869617"/>
            <a:chOff x="3279800" y="5692713"/>
            <a:chExt cx="2168734" cy="869617"/>
          </a:xfrm>
        </p:grpSpPr>
        <p:sp>
          <p:nvSpPr>
            <p:cNvPr id="22" name="Zaoblený obdélník 21"/>
            <p:cNvSpPr/>
            <p:nvPr/>
          </p:nvSpPr>
          <p:spPr>
            <a:xfrm>
              <a:off x="3279800" y="5692713"/>
              <a:ext cx="2168734" cy="869617"/>
            </a:xfrm>
            <a:prstGeom prst="roundRect">
              <a:avLst/>
            </a:prstGeom>
            <a:noFill/>
            <a:ln w="635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371872" y="5865911"/>
              <a:ext cx="2051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smtClean="0"/>
                <a:t>r=k∙a</a:t>
              </a:r>
              <a:r>
                <a:rPr lang="cs-CZ" sz="2800" b="1" baseline="-25000" smtClean="0"/>
                <a:t>R</a:t>
              </a:r>
              <a:r>
                <a:rPr lang="cs-CZ" sz="2800" smtClean="0"/>
                <a:t>∙a</a:t>
              </a:r>
              <a:r>
                <a:rPr lang="cs-CZ" sz="2800" b="1" baseline="-25000" smtClean="0"/>
                <a:t>S</a:t>
              </a:r>
              <a:endParaRPr lang="cs-CZ" sz="2800" b="1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21400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2" y="1038575"/>
            <a:ext cx="3840956" cy="1902619"/>
          </a:xfrm>
          <a:prstGeom prst="rect">
            <a:avLst/>
          </a:prstGeo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612733" y="375309"/>
            <a:ext cx="7703683" cy="4258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>
                <a:solidFill>
                  <a:schemeClr val="tx1"/>
                </a:solidFill>
              </a:rPr>
              <a:t>? </a:t>
            </a:r>
            <a:r>
              <a:rPr lang="cs-CZ" sz="3200" smtClean="0">
                <a:solidFill>
                  <a:schemeClr val="tx1"/>
                </a:solidFill>
              </a:rPr>
              <a:t>New </a:t>
            </a:r>
            <a:r>
              <a:rPr lang="cs-CZ" sz="3200">
                <a:solidFill>
                  <a:schemeClr val="tx1"/>
                </a:solidFill>
              </a:rPr>
              <a:t>starting point: </a:t>
            </a:r>
            <a:r>
              <a:rPr lang="cs-CZ" sz="3200" smtClean="0">
                <a:solidFill>
                  <a:schemeClr val="tx1"/>
                </a:solidFill>
              </a:rPr>
              <a:t>TWO-LAYER theory </a:t>
            </a:r>
            <a:r>
              <a:rPr lang="en-US" sz="3200" smtClean="0">
                <a:solidFill>
                  <a:schemeClr val="tx1"/>
                </a:solidFill>
              </a:rPr>
              <a:t>?</a:t>
            </a:r>
            <a:endParaRPr lang="cs-CZ" sz="320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05891" y="1038575"/>
            <a:ext cx="385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Zero order to both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components</a:t>
            </a:r>
            <a:endParaRPr lang="cs-CZ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is possible.    </a:t>
            </a:r>
            <a:endParaRPr lang="cs-CZ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95247" y="1746461"/>
            <a:ext cx="315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Assume that the rate-determining step is the conversion of the surface </a:t>
            </a:r>
            <a:r>
              <a:rPr lang="en-US" sz="2000" smtClean="0"/>
              <a:t>complex</a:t>
            </a:r>
            <a:r>
              <a:rPr lang="cs-CZ" sz="2000" smtClean="0"/>
              <a:t> A.R.H</a:t>
            </a:r>
            <a:r>
              <a:rPr lang="cs-CZ" sz="2000" baseline="-25000" smtClean="0"/>
              <a:t>2</a:t>
            </a:r>
            <a:endParaRPr lang="cs-CZ" sz="2000" baseline="-250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68638" y="3717898"/>
            <a:ext cx="7812360" cy="2577393"/>
            <a:chOff x="268638" y="4005064"/>
            <a:chExt cx="7812360" cy="2577393"/>
          </a:xfrm>
        </p:grpSpPr>
        <p:grpSp>
          <p:nvGrpSpPr>
            <p:cNvPr id="3" name="Skupina 2"/>
            <p:cNvGrpSpPr/>
            <p:nvPr/>
          </p:nvGrpSpPr>
          <p:grpSpPr>
            <a:xfrm>
              <a:off x="268638" y="4005064"/>
              <a:ext cx="7812360" cy="2562483"/>
              <a:chOff x="268638" y="4005064"/>
              <a:chExt cx="7812360" cy="2562483"/>
            </a:xfrm>
          </p:grpSpPr>
          <p:pic>
            <p:nvPicPr>
              <p:cNvPr id="12" name="Obrázek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38" y="4005064"/>
                <a:ext cx="7812360" cy="2204020"/>
              </a:xfrm>
              <a:prstGeom prst="rect">
                <a:avLst/>
              </a:prstGeom>
            </p:spPr>
          </p:pic>
          <p:sp>
            <p:nvSpPr>
              <p:cNvPr id="17" name="Zaoblený obdélník 16"/>
              <p:cNvSpPr/>
              <p:nvPr/>
            </p:nvSpPr>
            <p:spPr>
              <a:xfrm>
                <a:off x="4963660" y="5885919"/>
                <a:ext cx="1368152" cy="681628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mtClean="0"/>
              </a:p>
              <a:p>
                <a:pPr algn="ctr"/>
                <a:r>
                  <a:rPr lang="cs-CZ" smtClean="0">
                    <a:solidFill>
                      <a:schemeClr val="accent1">
                        <a:lumMod val="75000"/>
                      </a:schemeClr>
                    </a:solidFill>
                  </a:rPr>
                  <a:t>K</a:t>
                </a:r>
                <a:r>
                  <a:rPr lang="cs-CZ" baseline="-25000" smtClean="0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endParaRPr lang="cs-CZ" baseline="-25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2572735" y="5895759"/>
                <a:ext cx="14068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chemeClr val="accent1">
                        <a:lumMod val="75000"/>
                      </a:schemeClr>
                    </a:solidFill>
                  </a:rPr>
                  <a:t>[A.R]</a:t>
                </a:r>
                <a:r>
                  <a:rPr lang="en-US" baseline="-2500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endParaRPr lang="cs-CZ" baseline="-2500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cs-CZ" smtClean="0">
                    <a:solidFill>
                      <a:schemeClr val="accent1">
                        <a:lumMod val="75000"/>
                      </a:schemeClr>
                    </a:solidFill>
                  </a:rPr>
                  <a:t>   K</a:t>
                </a:r>
                <a:r>
                  <a:rPr lang="cs-CZ" baseline="-25000" smtClean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endParaRPr lang="cs-CZ" baseline="-250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7001200" y="6172046"/>
                <a:ext cx="577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mtClean="0">
                    <a:solidFill>
                      <a:schemeClr val="accent1">
                        <a:lumMod val="75000"/>
                      </a:schemeClr>
                    </a:solidFill>
                  </a:rPr>
                  <a:t>K</a:t>
                </a:r>
                <a:r>
                  <a:rPr lang="cs-CZ" baseline="-25000" smtClean="0">
                    <a:solidFill>
                      <a:schemeClr val="accent1">
                        <a:lumMod val="75000"/>
                      </a:schemeClr>
                    </a:solidFill>
                  </a:rPr>
                  <a:t>H2</a:t>
                </a:r>
                <a:endParaRPr lang="cs-CZ"/>
              </a:p>
            </p:txBody>
          </p:sp>
        </p:grpSp>
        <p:sp>
          <p:nvSpPr>
            <p:cNvPr id="13" name="Zaoblený obdélník 12"/>
            <p:cNvSpPr/>
            <p:nvPr/>
          </p:nvSpPr>
          <p:spPr>
            <a:xfrm>
              <a:off x="1555462" y="5885919"/>
              <a:ext cx="2931255" cy="68162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6605825" y="5900829"/>
              <a:ext cx="1368152" cy="68162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3021089" y="3286610"/>
            <a:ext cx="26642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Surface complex</a:t>
            </a:r>
            <a:r>
              <a:rPr lang="cs-CZ" sz="2000" smtClean="0"/>
              <a:t>es: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851921" y="1489458"/>
            <a:ext cx="553970" cy="30124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18</a:t>
            </a:fld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531224" cy="838200"/>
          </a:xfrm>
          <a:prstGeom prst="rect">
            <a:avLst/>
          </a:prstGeom>
          <a:noFill/>
          <a:ln>
            <a:solidFill>
              <a:schemeClr val="accent1">
                <a:shade val="70000"/>
                <a:satMod val="150000"/>
              </a:schemeClr>
            </a:solidFill>
          </a:ln>
          <a:effectLst>
            <a:outerShdw blurRad="63500" dist="127000" dir="2700000" algn="ctr" rotWithShape="0">
              <a:schemeClr val="accent1">
                <a:lumMod val="75000"/>
                <a:alpha val="50000"/>
              </a:schemeClr>
            </a:outerShdw>
          </a:effectLst>
        </p:spPr>
      </p:pic>
      <p:grpSp>
        <p:nvGrpSpPr>
          <p:cNvPr id="22" name="Skupina 21"/>
          <p:cNvGrpSpPr/>
          <p:nvPr/>
        </p:nvGrpSpPr>
        <p:grpSpPr>
          <a:xfrm>
            <a:off x="391934" y="1300205"/>
            <a:ext cx="6291513" cy="2937725"/>
            <a:chOff x="-1620433" y="1928185"/>
            <a:chExt cx="6291513" cy="2937725"/>
          </a:xfrm>
        </p:grpSpPr>
        <p:grpSp>
          <p:nvGrpSpPr>
            <p:cNvPr id="23" name="Skupina 22"/>
            <p:cNvGrpSpPr/>
            <p:nvPr/>
          </p:nvGrpSpPr>
          <p:grpSpPr>
            <a:xfrm>
              <a:off x="594392" y="1928185"/>
              <a:ext cx="4076688" cy="2931597"/>
              <a:chOff x="594392" y="1928185"/>
              <a:chExt cx="4076688" cy="2931597"/>
            </a:xfrm>
          </p:grpSpPr>
          <p:pic>
            <p:nvPicPr>
              <p:cNvPr id="33" name="Obrázek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92" y="1928185"/>
                <a:ext cx="3456383" cy="2880320"/>
              </a:xfrm>
              <a:prstGeom prst="rect">
                <a:avLst/>
              </a:prstGeom>
            </p:spPr>
          </p:pic>
          <p:grpSp>
            <p:nvGrpSpPr>
              <p:cNvPr id="34" name="Skupina 33"/>
              <p:cNvGrpSpPr/>
              <p:nvPr/>
            </p:nvGrpSpPr>
            <p:grpSpPr>
              <a:xfrm>
                <a:off x="3625349" y="3649015"/>
                <a:ext cx="1045731" cy="1210767"/>
                <a:chOff x="3625349" y="3649015"/>
                <a:chExt cx="1045731" cy="1210767"/>
              </a:xfrm>
            </p:grpSpPr>
            <p:sp>
              <p:nvSpPr>
                <p:cNvPr id="35" name="TextovéPole 34"/>
                <p:cNvSpPr txBox="1"/>
                <p:nvPr/>
              </p:nvSpPr>
              <p:spPr>
                <a:xfrm>
                  <a:off x="3785751" y="4582783"/>
                  <a:ext cx="5861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b="1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c=0</a:t>
                  </a:r>
                  <a:endParaRPr lang="cs-CZ" sz="1200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4084920" y="3649015"/>
                  <a:ext cx="5861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b="1" smtClean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c=1</a:t>
                  </a:r>
                  <a:endParaRPr lang="cs-CZ" sz="1200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7" name="Přímá spojnice 36"/>
                <p:cNvCxnSpPr>
                  <a:endCxn id="28" idx="3"/>
                </p:cNvCxnSpPr>
                <p:nvPr/>
              </p:nvCxnSpPr>
              <p:spPr>
                <a:xfrm>
                  <a:off x="3625349" y="4463958"/>
                  <a:ext cx="204882" cy="2010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nice 37"/>
                <p:cNvCxnSpPr/>
                <p:nvPr/>
              </p:nvCxnSpPr>
              <p:spPr>
                <a:xfrm flipV="1">
                  <a:off x="3850484" y="3789040"/>
                  <a:ext cx="265293" cy="720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Skupina 38"/>
                <p:cNvGrpSpPr/>
                <p:nvPr/>
              </p:nvGrpSpPr>
              <p:grpSpPr>
                <a:xfrm>
                  <a:off x="3804264" y="3966094"/>
                  <a:ext cx="613180" cy="385554"/>
                  <a:chOff x="3804264" y="3966094"/>
                  <a:chExt cx="613180" cy="385554"/>
                </a:xfrm>
              </p:grpSpPr>
              <p:sp>
                <p:nvSpPr>
                  <p:cNvPr id="40" name="Šipka doprava 39"/>
                  <p:cNvSpPr/>
                  <p:nvPr/>
                </p:nvSpPr>
                <p:spPr>
                  <a:xfrm rot="6458236">
                    <a:off x="3694247" y="4076111"/>
                    <a:ext cx="357996" cy="137961"/>
                  </a:xfrm>
                  <a:prstGeom prst="rightArrow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 rot="1099446">
                    <a:off x="3859633" y="4074649"/>
                    <a:ext cx="5578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200" b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time</a:t>
                    </a:r>
                    <a:endParaRPr lang="cs-CZ" sz="1200" b="1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4" name="Skupina 23"/>
            <p:cNvGrpSpPr/>
            <p:nvPr/>
          </p:nvGrpSpPr>
          <p:grpSpPr>
            <a:xfrm>
              <a:off x="319491" y="2256705"/>
              <a:ext cx="3627953" cy="2289320"/>
              <a:chOff x="170663" y="1630159"/>
              <a:chExt cx="3627953" cy="2289320"/>
            </a:xfrm>
          </p:grpSpPr>
          <p:cxnSp>
            <p:nvCxnSpPr>
              <p:cNvPr id="30" name="Přímá spojnice se šipkou 29"/>
              <p:cNvCxnSpPr/>
              <p:nvPr/>
            </p:nvCxnSpPr>
            <p:spPr>
              <a:xfrm flipH="1" flipV="1">
                <a:off x="575556" y="1630159"/>
                <a:ext cx="72008" cy="1728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se šipkou 30"/>
              <p:cNvCxnSpPr/>
              <p:nvPr/>
            </p:nvCxnSpPr>
            <p:spPr>
              <a:xfrm>
                <a:off x="651659" y="3360067"/>
                <a:ext cx="3146957" cy="5594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se šipkou 31"/>
              <p:cNvCxnSpPr/>
              <p:nvPr/>
            </p:nvCxnSpPr>
            <p:spPr>
              <a:xfrm flipH="1">
                <a:off x="170663" y="3358351"/>
                <a:ext cx="486910" cy="376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/>
          </p:nvGrpSpPr>
          <p:grpSpPr>
            <a:xfrm>
              <a:off x="10807" y="1952967"/>
              <a:ext cx="3827268" cy="2743478"/>
              <a:chOff x="-2125" y="1345700"/>
              <a:chExt cx="3827268" cy="2743478"/>
            </a:xfrm>
          </p:grpSpPr>
          <p:sp>
            <p:nvSpPr>
              <p:cNvPr id="27" name="TextovéPole 26"/>
              <p:cNvSpPr txBox="1"/>
              <p:nvPr/>
            </p:nvSpPr>
            <p:spPr>
              <a:xfrm>
                <a:off x="446246" y="1345700"/>
                <a:ext cx="5861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RATE</a:t>
                </a:r>
                <a:endParaRPr lang="cs-CZ" sz="1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 rot="586612">
                <a:off x="2745023" y="3842957"/>
                <a:ext cx="10801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PRESSURE</a:t>
                </a:r>
                <a:endParaRPr lang="cs-CZ" sz="1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 rot="19180184">
                <a:off x="-2125" y="3701933"/>
                <a:ext cx="10499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CONVERSION</a:t>
                </a:r>
                <a:endParaRPr lang="cs-CZ" sz="1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ovéPole 25"/>
            <p:cNvSpPr txBox="1"/>
            <p:nvPr/>
          </p:nvSpPr>
          <p:spPr>
            <a:xfrm>
              <a:off x="-1620433" y="3296250"/>
              <a:ext cx="16475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cs-CZ" sz="1600" baseline="-250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100</a:t>
              </a:r>
            </a:p>
            <a:p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cs-CZ" sz="1600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0.06</a:t>
              </a:r>
            </a:p>
            <a:p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cs-CZ" sz="1600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H2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</a:t>
              </a:r>
            </a:p>
            <a:p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cs-CZ" sz="1600" baseline="-2500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RH2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2</a:t>
              </a:r>
            </a:p>
            <a:p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cs-CZ" sz="1600" baseline="-250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[0..15]</a:t>
              </a:r>
            </a:p>
            <a:p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60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[0..1]</a:t>
              </a:r>
              <a:endParaRPr lang="cs-CZ" sz="16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51581" y="1267942"/>
            <a:ext cx="2319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accent1">
                    <a:lumMod val="75000"/>
                  </a:schemeClr>
                </a:solidFill>
              </a:rPr>
              <a:t>1-alkene 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conc.</a:t>
            </a:r>
            <a:r>
              <a:rPr lang="cs-CZ" sz="2400" smtClean="0"/>
              <a:t>c</a:t>
            </a:r>
          </a:p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H2 pressure </a:t>
            </a:r>
            <a:r>
              <a:rPr lang="cs-CZ"/>
              <a:t>P</a:t>
            </a:r>
            <a:r>
              <a:rPr lang="cs-CZ" baseline="-25000"/>
              <a:t>S</a:t>
            </a: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379636" y="1448097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r </a:t>
            </a:r>
            <a:r>
              <a:rPr lang="cs-CZ" sz="2400" smtClean="0">
                <a:solidFill>
                  <a:srgbClr val="FF0000"/>
                </a:solidFill>
              </a:rPr>
              <a:t>← </a:t>
            </a:r>
            <a:r>
              <a:rPr lang="cs-CZ" sz="2400">
                <a:solidFill>
                  <a:srgbClr val="FF0000"/>
                </a:solidFill>
              </a:rPr>
              <a:t>k∙P</a:t>
            </a:r>
            <a:r>
              <a:rPr lang="cs-CZ" sz="2400" baseline="-25000">
                <a:solidFill>
                  <a:srgbClr val="FF0000"/>
                </a:solidFill>
              </a:rPr>
              <a:t>S</a:t>
            </a:r>
            <a:r>
              <a:rPr lang="cs-CZ" sz="2400" baseline="30000">
                <a:solidFill>
                  <a:srgbClr val="FF0000"/>
                </a:solidFill>
              </a:rPr>
              <a:t>0</a:t>
            </a:r>
            <a:r>
              <a:rPr lang="cs-CZ" sz="2400">
                <a:solidFill>
                  <a:srgbClr val="FF0000"/>
                </a:solidFill>
              </a:rPr>
              <a:t>∙c</a:t>
            </a:r>
            <a:r>
              <a:rPr lang="cs-CZ" sz="2400" baseline="30000">
                <a:solidFill>
                  <a:srgbClr val="FF0000"/>
                </a:solidFill>
              </a:rPr>
              <a:t>0</a:t>
            </a:r>
            <a:r>
              <a:rPr lang="cs-CZ" sz="240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46" name="Přímá spojnice se šipkou 45"/>
          <p:cNvCxnSpPr/>
          <p:nvPr/>
        </p:nvCxnSpPr>
        <p:spPr>
          <a:xfrm flipH="1">
            <a:off x="5637717" y="1724929"/>
            <a:ext cx="752650" cy="226540"/>
          </a:xfrm>
          <a:prstGeom prst="straightConnector1">
            <a:avLst/>
          </a:prstGeom>
          <a:ln w="25400">
            <a:solidFill>
              <a:srgbClr val="FF000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129609" y="4996737"/>
            <a:ext cx="8410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Unfortunately, the reality seems to be </a:t>
            </a:r>
            <a:r>
              <a:rPr lang="en-US" sz="2000" smtClean="0"/>
              <a:t>more complicated</a:t>
            </a:r>
            <a:r>
              <a:rPr lang="cs-CZ" sz="2000" smtClean="0"/>
              <a:t>…</a:t>
            </a:r>
            <a:r>
              <a:rPr lang="en-US" sz="2000"/>
              <a:t>But I </a:t>
            </a:r>
            <a:r>
              <a:rPr lang="en-US" sz="2000" smtClean="0"/>
              <a:t>think</a:t>
            </a:r>
            <a:r>
              <a:rPr lang="cs-CZ" sz="2000"/>
              <a:t>:</a:t>
            </a:r>
            <a:r>
              <a:rPr lang="en-US" sz="2000" smtClean="0"/>
              <a:t> </a:t>
            </a:r>
            <a:r>
              <a:rPr lang="en-US" sz="2000">
                <a:solidFill>
                  <a:srgbClr val="E75C01"/>
                </a:solidFill>
              </a:rPr>
              <a:t>we will proceed further </a:t>
            </a:r>
            <a:r>
              <a:rPr lang="en-US" sz="2000"/>
              <a:t>if we exclude the half-hydrogenated </a:t>
            </a:r>
            <a:r>
              <a:rPr lang="en-US" sz="2000" smtClean="0"/>
              <a:t>state</a:t>
            </a:r>
            <a:r>
              <a:rPr lang="cs-CZ" sz="2000" smtClean="0"/>
              <a:t> -</a:t>
            </a:r>
            <a:r>
              <a:rPr lang="en-US" sz="2000" smtClean="0"/>
              <a:t> </a:t>
            </a:r>
            <a:r>
              <a:rPr lang="en-US" sz="2000">
                <a:solidFill>
                  <a:srgbClr val="E75C01"/>
                </a:solidFill>
              </a:rPr>
              <a:t>if we consider isomerization and hydrogenation </a:t>
            </a:r>
            <a:r>
              <a:rPr lang="cs-CZ" sz="2000" smtClean="0">
                <a:solidFill>
                  <a:srgbClr val="E75C01"/>
                </a:solidFill>
              </a:rPr>
              <a:t>to be</a:t>
            </a:r>
          </a:p>
          <a:p>
            <a:pPr algn="ctr"/>
            <a:r>
              <a:rPr lang="en-US" sz="2000" smtClean="0">
                <a:solidFill>
                  <a:srgbClr val="E75C01"/>
                </a:solidFill>
              </a:rPr>
              <a:t> </a:t>
            </a:r>
            <a:r>
              <a:rPr lang="en-US" sz="2000">
                <a:solidFill>
                  <a:srgbClr val="E75C01"/>
                </a:solidFill>
              </a:rPr>
              <a:t>independent reactions</a:t>
            </a:r>
            <a:endParaRPr lang="cs-CZ" sz="2000">
              <a:solidFill>
                <a:srgbClr val="E75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19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65195" y="359621"/>
            <a:ext cx="841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Unfortunately, the reality seems to be 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even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more complicated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cs-CZ" sz="2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219900" cy="21862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90036" y="1014503"/>
            <a:ext cx="4670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Hydrogenation of </a:t>
            </a:r>
            <a:r>
              <a:rPr lang="cs-CZ" sz="1600" smtClean="0"/>
              <a:t>cyclohexene (25 mL) </a:t>
            </a:r>
            <a:r>
              <a:rPr lang="cs-CZ" sz="1600"/>
              <a:t>in </a:t>
            </a:r>
            <a:r>
              <a:rPr lang="cs-CZ" sz="1600" smtClean="0"/>
              <a:t>isopropanol (25 </a:t>
            </a:r>
            <a:r>
              <a:rPr lang="cs-CZ" sz="1600"/>
              <a:t>mL </a:t>
            </a:r>
            <a:r>
              <a:rPr lang="cs-CZ" sz="1600" smtClean="0"/>
              <a:t>), </a:t>
            </a:r>
            <a:r>
              <a:rPr lang="cs-CZ" sz="1600"/>
              <a:t>40 mg 5% Pt/C (Riedel-de Haën No. 64154), rate corrected to kinetic conditions at 40°C. </a:t>
            </a:r>
            <a:r>
              <a:rPr lang="en-US" sz="1600"/>
              <a:t>The vertical axis (R.S) expresses the relative </a:t>
            </a:r>
            <a:r>
              <a:rPr lang="cs-CZ" sz="1600" smtClean="0"/>
              <a:t>rate</a:t>
            </a:r>
            <a:r>
              <a:rPr lang="en-US" sz="1600" smtClean="0"/>
              <a:t> </a:t>
            </a:r>
            <a:r>
              <a:rPr lang="en-US" sz="1600"/>
              <a:t>as a function of hydrogen pressure (Ps) and conversion (x</a:t>
            </a:r>
            <a:r>
              <a:rPr lang="en-US" sz="1600" smtClean="0"/>
              <a:t>)</a:t>
            </a:r>
            <a:r>
              <a:rPr lang="cs-CZ" sz="1600" smtClean="0"/>
              <a:t>.</a:t>
            </a:r>
          </a:p>
          <a:p>
            <a:r>
              <a:rPr lang="cs-CZ" sz="1600" smtClean="0"/>
              <a:t>Test numbers (No.) and  pressure: </a:t>
            </a:r>
          </a:p>
          <a:p>
            <a:r>
              <a:rPr lang="cs-CZ" sz="1600" smtClean="0"/>
              <a:t>  (</a:t>
            </a:r>
            <a:r>
              <a:rPr lang="cs-CZ" sz="1600"/>
              <a:t>12) 7.0</a:t>
            </a:r>
            <a:r>
              <a:rPr lang="cs-CZ" sz="1600" smtClean="0"/>
              <a:t>,   </a:t>
            </a:r>
            <a:r>
              <a:rPr lang="cs-CZ" sz="1600"/>
              <a:t>(14) 11.0, </a:t>
            </a:r>
            <a:r>
              <a:rPr lang="cs-CZ" sz="1600" smtClean="0"/>
              <a:t>  (</a:t>
            </a:r>
            <a:r>
              <a:rPr lang="cs-CZ" sz="1600"/>
              <a:t>16) </a:t>
            </a:r>
            <a:r>
              <a:rPr lang="cs-CZ" sz="1600" smtClean="0"/>
              <a:t>12.5,   (</a:t>
            </a:r>
            <a:r>
              <a:rPr lang="cs-CZ" sz="1600"/>
              <a:t>11) </a:t>
            </a:r>
            <a:r>
              <a:rPr lang="cs-CZ" sz="1600" smtClean="0"/>
              <a:t>14.5 MPa</a:t>
            </a:r>
            <a:endParaRPr lang="cs-CZ" sz="1600"/>
          </a:p>
        </p:txBody>
      </p:sp>
      <p:sp>
        <p:nvSpPr>
          <p:cNvPr id="7" name="Obdélník 6"/>
          <p:cNvSpPr/>
          <p:nvPr/>
        </p:nvSpPr>
        <p:spPr>
          <a:xfrm>
            <a:off x="508539" y="3501008"/>
            <a:ext cx="4999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In this case, the previous rate equation does not hold</a:t>
            </a:r>
            <a:r>
              <a:rPr lang="en-US" smtClean="0"/>
              <a:t>.</a:t>
            </a:r>
            <a:endParaRPr lang="cs-CZ" smtClean="0"/>
          </a:p>
          <a:p>
            <a:r>
              <a:rPr lang="en-US" smtClean="0"/>
              <a:t>The </a:t>
            </a:r>
            <a:r>
              <a:rPr lang="en-US"/>
              <a:t>reason is perhaps an incorrect balance of active centers: While hydrogen really occupies one surface metal </a:t>
            </a:r>
            <a:r>
              <a:rPr lang="en-US" smtClean="0"/>
              <a:t>atom</a:t>
            </a:r>
            <a:r>
              <a:rPr lang="cs-CZ" smtClean="0"/>
              <a:t> (</a:t>
            </a:r>
            <a:r>
              <a:rPr lang="fr-FR" smtClean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cs-CZ" smtClean="0"/>
              <a:t>)</a:t>
            </a:r>
            <a:r>
              <a:rPr lang="en-US" smtClean="0"/>
              <a:t>, </a:t>
            </a:r>
            <a:r>
              <a:rPr lang="en-US"/>
              <a:t>cyclohexene, in addition to its own adsorption </a:t>
            </a:r>
            <a:r>
              <a:rPr lang="cs-CZ" smtClean="0"/>
              <a:t>bond</a:t>
            </a:r>
            <a:r>
              <a:rPr lang="en-US" smtClean="0"/>
              <a:t> (</a:t>
            </a:r>
            <a:r>
              <a:rPr lang="fr-FR" smtClean="0">
                <a:solidFill>
                  <a:srgbClr val="FF0000"/>
                </a:solidFill>
              </a:rPr>
              <a:t>●</a:t>
            </a:r>
            <a:r>
              <a:rPr lang="en-US" smtClean="0"/>
              <a:t>) </a:t>
            </a:r>
            <a:r>
              <a:rPr lang="en-US"/>
              <a:t>prevents adsorption on other atoms, in our case, </a:t>
            </a:r>
            <a:r>
              <a:rPr lang="cs-CZ" smtClean="0"/>
              <a:t>this </a:t>
            </a:r>
            <a:r>
              <a:rPr lang="cs-CZ"/>
              <a:t>molecule blocks</a:t>
            </a:r>
            <a:r>
              <a:rPr lang="en-US"/>
              <a:t> </a:t>
            </a:r>
            <a:r>
              <a:rPr lang="en-GB" smtClean="0"/>
              <a:t>~</a:t>
            </a:r>
            <a:r>
              <a:rPr lang="en-US" smtClean="0"/>
              <a:t> </a:t>
            </a:r>
            <a:r>
              <a:rPr lang="cs-CZ" smtClean="0"/>
              <a:t>3</a:t>
            </a:r>
            <a:r>
              <a:rPr lang="en-US" smtClean="0"/>
              <a:t> </a:t>
            </a:r>
            <a:r>
              <a:rPr lang="en-US"/>
              <a:t>atoms of the catalyst</a:t>
            </a:r>
            <a:r>
              <a:rPr lang="en-US" smtClean="0"/>
              <a:t>.</a:t>
            </a:r>
            <a:r>
              <a:rPr lang="cs-CZ" smtClean="0"/>
              <a:t> </a:t>
            </a:r>
            <a:r>
              <a:rPr lang="en-US"/>
              <a:t>However, I am not able to find the correct rate </a:t>
            </a:r>
            <a:r>
              <a:rPr lang="en-US" smtClean="0"/>
              <a:t>equation.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19" y="3284984"/>
            <a:ext cx="2602611" cy="22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6608" y="1222242"/>
            <a:ext cx="656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cap="small" smtClean="0">
                <a:solidFill>
                  <a:prstClr val="black"/>
                </a:solidFill>
              </a:rPr>
              <a:t>Theory </a:t>
            </a:r>
            <a:r>
              <a:rPr lang="cs-CZ" sz="2400" cap="small">
                <a:solidFill>
                  <a:prstClr val="black"/>
                </a:solidFill>
              </a:rPr>
              <a:t>of semi-hydrogenated </a:t>
            </a:r>
            <a:r>
              <a:rPr lang="cs-CZ" sz="2400" cap="small" smtClean="0">
                <a:solidFill>
                  <a:prstClr val="black"/>
                </a:solidFill>
              </a:rPr>
              <a:t>state</a:t>
            </a:r>
            <a:endParaRPr lang="cs-CZ" sz="240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6608" y="573155"/>
            <a:ext cx="784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cap="small" smtClean="0">
                <a:solidFill>
                  <a:prstClr val="black"/>
                </a:solidFill>
              </a:rPr>
              <a:t>Horiuti-Polanyi (1934)</a:t>
            </a:r>
            <a:endParaRPr lang="cs-CZ" sz="3600" cap="small">
              <a:solidFill>
                <a:prstClr val="black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95" y="600494"/>
            <a:ext cx="1681344" cy="39416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03197"/>
            <a:ext cx="5696470" cy="32704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36078" y="5733256"/>
            <a:ext cx="667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/>
              <a:t>W</a:t>
            </a:r>
            <a:r>
              <a:rPr lang="en-US" sz="2800" smtClean="0"/>
              <a:t>e </a:t>
            </a:r>
            <a:r>
              <a:rPr lang="en-US" sz="2800"/>
              <a:t>have a lot of </a:t>
            </a:r>
            <a:r>
              <a:rPr lang="en-US" sz="2800" smtClean="0"/>
              <a:t>objections</a:t>
            </a:r>
            <a:r>
              <a:rPr lang="cs-CZ" sz="2800" smtClean="0"/>
              <a:t>.</a:t>
            </a:r>
            <a:endParaRPr lang="cs-CZ" sz="2800" i="1"/>
          </a:p>
        </p:txBody>
      </p:sp>
    </p:spTree>
    <p:extLst>
      <p:ext uri="{BB962C8B-B14F-4D97-AF65-F5344CB8AC3E}">
        <p14:creationId xmlns:p14="http://schemas.microsoft.com/office/powerpoint/2010/main" val="19614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20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509992" y="6021288"/>
            <a:ext cx="428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Extended </a:t>
            </a:r>
            <a:r>
              <a:rPr lang="cs-CZ"/>
              <a:t>reading</a:t>
            </a:r>
            <a:r>
              <a:rPr lang="cs-CZ" smtClean="0"/>
              <a:t>:</a:t>
            </a:r>
            <a:r>
              <a:rPr lang="cs-CZ"/>
              <a:t> </a:t>
            </a:r>
            <a:r>
              <a:rPr lang="cs-CZ" smtClean="0"/>
              <a:t>http</a:t>
            </a:r>
            <a:r>
              <a:rPr lang="cs-CZ"/>
              <a:t>://</a:t>
            </a:r>
            <a:r>
              <a:rPr lang="cs-CZ" smtClean="0"/>
              <a:t>cz.9e.cz/hgb 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324528" y="434735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B</a:t>
            </a:r>
            <a:r>
              <a:rPr lang="en-US" smtClean="0"/>
              <a:t>ased </a:t>
            </a:r>
            <a:r>
              <a:rPr lang="en-US"/>
              <a:t>on our student work: V.Heral</a:t>
            </a:r>
            <a:r>
              <a:rPr lang="en-US" i="1"/>
              <a:t>, Effect of pressure on the course of hydrogenation in solution, </a:t>
            </a:r>
            <a:r>
              <a:rPr lang="en-US"/>
              <a:t>VŠCHT Prague </a:t>
            </a:r>
            <a:r>
              <a:rPr lang="en-US" b="1"/>
              <a:t>1973</a:t>
            </a:r>
            <a:r>
              <a:rPr lang="en-US" i="1"/>
              <a:t> (unpublished</a:t>
            </a:r>
            <a:r>
              <a:rPr lang="en-US" i="1" smtClean="0"/>
              <a:t>).</a:t>
            </a:r>
            <a:endParaRPr lang="cs-CZ" i="1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193600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smtClean="0">
                <a:solidFill>
                  <a:schemeClr val="accent1">
                    <a:lumMod val="75000"/>
                  </a:schemeClr>
                </a:solidFill>
              </a:rPr>
              <a:t>That´s all.</a:t>
            </a:r>
            <a:endParaRPr lang="cs-CZ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3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95" y="600494"/>
            <a:ext cx="1681344" cy="39416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746979"/>
            <a:ext cx="56166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Tx/>
              <a:buAutoNum type="arabicPeriod"/>
            </a:pPr>
            <a:r>
              <a:rPr lang="en-US" smtClean="0"/>
              <a:t>Catalytic </a:t>
            </a:r>
            <a:r>
              <a:rPr lang="en-US"/>
              <a:t>hydrogenation is the </a:t>
            </a:r>
            <a:r>
              <a:rPr lang="cs-CZ"/>
              <a:t>syn</a:t>
            </a:r>
            <a:r>
              <a:rPr lang="en-US"/>
              <a:t>-addition of an entire hydrogen molecule, both hydrogens approaching from the same side</a:t>
            </a:r>
            <a:r>
              <a:rPr lang="cs-CZ" smtClean="0"/>
              <a:t>.</a:t>
            </a:r>
          </a:p>
          <a:p>
            <a:pPr marL="342900" lvl="1" indent="-342900">
              <a:buFontTx/>
              <a:buAutoNum type="arabicPeriod"/>
            </a:pPr>
            <a:r>
              <a:rPr lang="cs-CZ"/>
              <a:t>Running across the surface</a:t>
            </a:r>
            <a:r>
              <a:rPr lang="cs-CZ" smtClean="0"/>
              <a:t>… C</a:t>
            </a:r>
            <a:r>
              <a:rPr lang="en-US" smtClean="0"/>
              <a:t>an </a:t>
            </a:r>
            <a:r>
              <a:rPr lang="en-US"/>
              <a:t>fragments of molecules travel across the surface at all, as Horiuti-Polanyi mechanism requires</a:t>
            </a:r>
            <a:r>
              <a:rPr lang="en-US" smtClean="0"/>
              <a:t>?</a:t>
            </a:r>
            <a:endParaRPr lang="cs-CZ" smtClean="0"/>
          </a:p>
          <a:p>
            <a:pPr marL="342900" lvl="1" indent="-342900">
              <a:buFontTx/>
              <a:buAutoNum type="arabicPeriod"/>
            </a:pPr>
            <a:r>
              <a:rPr lang="cs-CZ" smtClean="0"/>
              <a:t>Running across the surface… </a:t>
            </a:r>
            <a:r>
              <a:rPr lang="en-US" smtClean="0"/>
              <a:t>The principle of microscopic reversibility says that if the reaction runs in one direction over certain intermediates, then the reaction in the opposite direction will run over the same intermediates. </a:t>
            </a:r>
            <a:endParaRPr lang="cs-CZ" smtClean="0"/>
          </a:p>
          <a:p>
            <a:pPr marL="342900" lvl="1" indent="-342900">
              <a:buFontTx/>
              <a:buAutoNum type="arabicPeriod"/>
            </a:pPr>
            <a:r>
              <a:rPr lang="cs-CZ" smtClean="0"/>
              <a:t>O</a:t>
            </a:r>
            <a:r>
              <a:rPr lang="en-US"/>
              <a:t>n a platinum catalyst, the hydrogenation of mixtures of H2 + D2 molecules produces a product which contains either none or two deuterium </a:t>
            </a:r>
            <a:r>
              <a:rPr lang="en-US" smtClean="0"/>
              <a:t>atoms.</a:t>
            </a:r>
            <a:endParaRPr lang="cs-CZ" smtClean="0"/>
          </a:p>
          <a:p>
            <a:pPr marL="342900" lvl="1" indent="-342900">
              <a:buFontTx/>
              <a:buAutoNum type="arabicPeriod"/>
            </a:pPr>
            <a:r>
              <a:rPr lang="cs-CZ" smtClean="0"/>
              <a:t>Metal </a:t>
            </a:r>
            <a:r>
              <a:rPr lang="cs-CZ"/>
              <a:t>catalyst </a:t>
            </a:r>
            <a:r>
              <a:rPr lang="en-US"/>
              <a:t>deprived of hydrogen loses its ability to isomerize, but its</a:t>
            </a:r>
            <a:r>
              <a:rPr lang="cs-CZ"/>
              <a:t> a</a:t>
            </a:r>
            <a:r>
              <a:rPr lang="en-US"/>
              <a:t>bility to hydrogenate is preserved.</a:t>
            </a:r>
            <a:r>
              <a:rPr lang="cs-CZ"/>
              <a:t> </a:t>
            </a:r>
          </a:p>
          <a:p>
            <a:pPr marL="0" lvl="1"/>
            <a:r>
              <a:rPr lang="cs-CZ">
                <a:solidFill>
                  <a:srgbClr val="FF0000"/>
                </a:solidFill>
              </a:rPr>
              <a:t>	</a:t>
            </a:r>
            <a:endParaRPr lang="cs-CZ"/>
          </a:p>
          <a:p>
            <a:pPr marL="342900" lvl="1" indent="-342900">
              <a:buAutoNum type="arabicPeriod"/>
            </a:pPr>
            <a:endParaRPr lang="cs-CZ"/>
          </a:p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733256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smtClean="0">
                <a:solidFill>
                  <a:srgbClr val="FF0000"/>
                </a:solidFill>
              </a:rPr>
              <a:t>Hydrogenation and isomerization appear to be two parallel reactions, essentially</a:t>
            </a:r>
            <a:r>
              <a:rPr lang="cs-CZ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independent of each other.</a:t>
            </a:r>
            <a:endParaRPr lang="cs-CZ" sz="2000" smtClean="0">
              <a:solidFill>
                <a:srgbClr val="FF0000"/>
              </a:solidFill>
            </a:endParaRPr>
          </a:p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606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chemeClr val="accent1">
                    <a:lumMod val="75000"/>
                  </a:schemeClr>
                </a:solidFill>
              </a:rPr>
              <a:t>We object…</a:t>
            </a:r>
          </a:p>
        </p:txBody>
      </p:sp>
    </p:spTree>
    <p:extLst>
      <p:ext uri="{BB962C8B-B14F-4D97-AF65-F5344CB8AC3E}">
        <p14:creationId xmlns:p14="http://schemas.microsoft.com/office/powerpoint/2010/main" val="22115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9" y="1618515"/>
            <a:ext cx="7144930" cy="3141988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6609" y="57315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cap="small" smtClean="0"/>
              <a:t>Isomerization </a:t>
            </a:r>
            <a:r>
              <a:rPr lang="cs-CZ" sz="3600" cap="small"/>
              <a:t>of </a:t>
            </a:r>
            <a:r>
              <a:rPr lang="cs-CZ" sz="3600" cap="small" smtClean="0"/>
              <a:t>Alkene</a:t>
            </a:r>
            <a:endParaRPr lang="cs-CZ" sz="3600" cap="small"/>
          </a:p>
        </p:txBody>
      </p:sp>
      <p:sp>
        <p:nvSpPr>
          <p:cNvPr id="6" name="TextovéPole 5"/>
          <p:cNvSpPr txBox="1"/>
          <p:nvPr/>
        </p:nvSpPr>
        <p:spPr>
          <a:xfrm>
            <a:off x="7222513" y="3341997"/>
            <a:ext cx="60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i="1" smtClean="0">
                <a:solidFill>
                  <a:srgbClr val="E75C01"/>
                </a:solidFill>
              </a:rPr>
              <a:t>?</a:t>
            </a:r>
            <a:endParaRPr lang="cs-CZ" sz="6000" b="1" i="1">
              <a:solidFill>
                <a:srgbClr val="E75C0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16936" y="1988840"/>
            <a:ext cx="162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carbocation</a:t>
            </a:r>
            <a:endParaRPr lang="cs-CZ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2" y="2888655"/>
            <a:ext cx="162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mtClean="0">
                <a:solidFill>
                  <a:schemeClr val="accent1">
                    <a:lumMod val="75000"/>
                  </a:schemeClr>
                </a:solidFill>
              </a:rPr>
              <a:t>π-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complex</a:t>
            </a:r>
            <a:endParaRPr lang="cs-CZ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5871" y="2881107"/>
            <a:ext cx="98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smtClean="0">
                <a:solidFill>
                  <a:schemeClr val="accent1">
                    <a:lumMod val="75000"/>
                  </a:schemeClr>
                </a:solidFill>
              </a:rPr>
              <a:t>trans-</a:t>
            </a:r>
            <a:endParaRPr lang="cs-CZ" sz="2000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00434" y="4677182"/>
            <a:ext cx="61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smtClean="0">
                <a:solidFill>
                  <a:schemeClr val="accent1">
                    <a:lumMod val="75000"/>
                  </a:schemeClr>
                </a:solidFill>
              </a:rPr>
              <a:t>cis-</a:t>
            </a:r>
            <a:endParaRPr lang="cs-CZ" sz="2000" i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27" name="Skupina 1026"/>
          <p:cNvGrpSpPr/>
          <p:nvPr/>
        </p:nvGrpSpPr>
        <p:grpSpPr>
          <a:xfrm>
            <a:off x="1309180" y="1551828"/>
            <a:ext cx="7027935" cy="3458777"/>
            <a:chOff x="730760" y="1908011"/>
            <a:chExt cx="7027935" cy="3458777"/>
          </a:xfrm>
        </p:grpSpPr>
        <p:sp>
          <p:nvSpPr>
            <p:cNvPr id="14" name="Obdélník 13"/>
            <p:cNvSpPr/>
            <p:nvPr/>
          </p:nvSpPr>
          <p:spPr>
            <a:xfrm>
              <a:off x="1386942" y="1908011"/>
              <a:ext cx="6371753" cy="3458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louk 27"/>
            <p:cNvSpPr/>
            <p:nvPr/>
          </p:nvSpPr>
          <p:spPr>
            <a:xfrm>
              <a:off x="730760" y="2747028"/>
              <a:ext cx="1512168" cy="1981835"/>
            </a:xfrm>
            <a:prstGeom prst="arc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louk 29"/>
            <p:cNvSpPr/>
            <p:nvPr/>
          </p:nvSpPr>
          <p:spPr>
            <a:xfrm flipV="1">
              <a:off x="730760" y="2747028"/>
              <a:ext cx="1512168" cy="1966815"/>
            </a:xfrm>
            <a:prstGeom prst="arc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330485" y="3545692"/>
              <a:ext cx="91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cs-CZ" sz="2400" baseline="3000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cs-CZ" sz="2400" baseline="30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8" name="TextovéPole 1027"/>
          <p:cNvSpPr txBox="1"/>
          <p:nvPr/>
        </p:nvSpPr>
        <p:spPr>
          <a:xfrm>
            <a:off x="3618814" y="5301207"/>
            <a:ext cx="392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i="1" smtClean="0">
                <a:solidFill>
                  <a:schemeClr val="accent1">
                    <a:lumMod val="75000"/>
                  </a:schemeClr>
                </a:solidFill>
              </a:rPr>
              <a:t>cis-/trans </a:t>
            </a:r>
            <a:r>
              <a:rPr lang="cs-CZ" sz="2400" smtClean="0"/>
              <a:t>isomeration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smtClean="0"/>
              <a:t>double bond </a:t>
            </a:r>
            <a:r>
              <a:rPr lang="cs-CZ" sz="2400" smtClean="0">
                <a:solidFill>
                  <a:schemeClr val="accent1">
                    <a:lumMod val="75000"/>
                  </a:schemeClr>
                </a:solidFill>
              </a:rPr>
              <a:t>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smtClean="0"/>
              <a:t>H/D izotopic </a:t>
            </a:r>
            <a:r>
              <a:rPr lang="cs-CZ" sz="2400" smtClean="0">
                <a:solidFill>
                  <a:schemeClr val="accent1">
                    <a:lumMod val="75000"/>
                  </a:schemeClr>
                </a:solidFill>
              </a:rPr>
              <a:t>exchange</a:t>
            </a:r>
            <a:endParaRPr lang="cs-CZ" sz="2400" baseline="30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ovéPole 1028"/>
          <p:cNvSpPr txBox="1"/>
          <p:nvPr/>
        </p:nvSpPr>
        <p:spPr>
          <a:xfrm>
            <a:off x="3563889" y="2635511"/>
            <a:ext cx="4773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catalyzed by acidic hydrogen </a:t>
            </a:r>
            <a:r>
              <a:rPr lang="cs-CZ" sz="2400" smtClean="0"/>
              <a:t>  </a:t>
            </a:r>
            <a:r>
              <a:rPr lang="en-US" sz="2400"/>
              <a:t>H</a:t>
            </a:r>
            <a:r>
              <a:rPr lang="en-US" sz="2400" baseline="30000"/>
              <a:t>+ </a:t>
            </a:r>
            <a:r>
              <a:rPr lang="cs-CZ" sz="2400" baseline="30000" smtClean="0"/>
              <a:t> </a:t>
            </a:r>
            <a:r>
              <a:rPr lang="en-US" sz="2400" smtClean="0"/>
              <a:t>(proton) </a:t>
            </a:r>
            <a:endParaRPr lang="cs-CZ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easy, </a:t>
            </a:r>
            <a:r>
              <a:rPr lang="cs-CZ" sz="2400"/>
              <a:t>bidirectional, </a:t>
            </a:r>
            <a:r>
              <a:rPr lang="en-US" sz="2400" smtClean="0"/>
              <a:t>leads </a:t>
            </a:r>
            <a:r>
              <a:rPr lang="en-US" sz="2400"/>
              <a:t>to an equilibrium of </a:t>
            </a:r>
            <a:r>
              <a:rPr lang="en-US" sz="2400" smtClean="0"/>
              <a:t>isomers</a:t>
            </a:r>
            <a:endParaRPr lang="cs-CZ" sz="2400"/>
          </a:p>
        </p:txBody>
      </p:sp>
      <p:sp>
        <p:nvSpPr>
          <p:cNvPr id="40" name="TextovéPole 39"/>
          <p:cNvSpPr txBox="1"/>
          <p:nvPr/>
        </p:nvSpPr>
        <p:spPr>
          <a:xfrm>
            <a:off x="6743322" y="1576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</a:p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Chemistry</a:t>
            </a:r>
            <a:endParaRPr lang="cs-CZ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6609" y="5485872"/>
            <a:ext cx="252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chemeClr val="accent1">
                    <a:lumMod val="75000"/>
                  </a:schemeClr>
                </a:solidFill>
              </a:rPr>
              <a:t>Routes of </a:t>
            </a:r>
            <a:r>
              <a:rPr lang="cs-CZ" sz="2400" smtClean="0">
                <a:solidFill>
                  <a:schemeClr val="accent1">
                    <a:lumMod val="75000"/>
                  </a:schemeClr>
                </a:solidFill>
              </a:rPr>
              <a:t>isomerization:</a:t>
            </a:r>
          </a:p>
        </p:txBody>
      </p:sp>
    </p:spTree>
    <p:extLst>
      <p:ext uri="{BB962C8B-B14F-4D97-AF65-F5344CB8AC3E}">
        <p14:creationId xmlns:p14="http://schemas.microsoft.com/office/powerpoint/2010/main" val="2568711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75871" y="2881107"/>
            <a:ext cx="98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smtClean="0">
                <a:solidFill>
                  <a:schemeClr val="accent1">
                    <a:lumMod val="75000"/>
                  </a:schemeClr>
                </a:solidFill>
              </a:rPr>
              <a:t>trans-</a:t>
            </a:r>
            <a:endParaRPr lang="cs-CZ" sz="2000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4" y="1770915"/>
            <a:ext cx="7144930" cy="31419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28270" y="3146471"/>
            <a:ext cx="98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smtClean="0">
                <a:solidFill>
                  <a:schemeClr val="accent1">
                    <a:lumMod val="75000"/>
                  </a:schemeClr>
                </a:solidFill>
              </a:rPr>
              <a:t>trans-</a:t>
            </a:r>
            <a:endParaRPr lang="cs-CZ" sz="2000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52834" y="4829582"/>
            <a:ext cx="61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smtClean="0">
                <a:solidFill>
                  <a:schemeClr val="accent1">
                    <a:lumMod val="75000"/>
                  </a:schemeClr>
                </a:solidFill>
              </a:rPr>
              <a:t>cis-</a:t>
            </a:r>
            <a:endParaRPr lang="cs-CZ" sz="2000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6609" y="57315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cap="small" smtClean="0"/>
              <a:t>Isomerization </a:t>
            </a:r>
            <a:r>
              <a:rPr lang="cs-CZ" sz="3600" cap="small"/>
              <a:t>of </a:t>
            </a:r>
            <a:r>
              <a:rPr lang="cs-CZ" sz="3600" cap="small" smtClean="0"/>
              <a:t>Alkene</a:t>
            </a:r>
            <a:endParaRPr lang="cs-CZ" sz="3600" cap="small"/>
          </a:p>
        </p:txBody>
      </p:sp>
      <p:sp>
        <p:nvSpPr>
          <p:cNvPr id="12" name="TextovéPole 11"/>
          <p:cNvSpPr txBox="1"/>
          <p:nvPr/>
        </p:nvSpPr>
        <p:spPr>
          <a:xfrm>
            <a:off x="7374913" y="3521055"/>
            <a:ext cx="60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i="1" smtClean="0">
                <a:solidFill>
                  <a:srgbClr val="E75C01"/>
                </a:solidFill>
              </a:rPr>
              <a:t>?</a:t>
            </a:r>
            <a:endParaRPr lang="cs-CZ" sz="6000" b="1" i="1">
              <a:solidFill>
                <a:srgbClr val="E75C0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43646" y="3588867"/>
            <a:ext cx="162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carbocation</a:t>
            </a:r>
            <a:endParaRPr lang="cs-CZ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52883" y="3141854"/>
            <a:ext cx="162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mtClean="0">
                <a:solidFill>
                  <a:schemeClr val="accent1">
                    <a:lumMod val="75000"/>
                  </a:schemeClr>
                </a:solidFill>
              </a:rPr>
              <a:t>π-</a:t>
            </a:r>
            <a:r>
              <a:rPr lang="cs-CZ" sz="2000" smtClean="0">
                <a:solidFill>
                  <a:schemeClr val="accent1">
                    <a:lumMod val="75000"/>
                  </a:schemeClr>
                </a:solidFill>
              </a:rPr>
              <a:t>complex</a:t>
            </a:r>
            <a:endParaRPr lang="cs-CZ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65229" y="5533550"/>
            <a:ext cx="4552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The release of the double bond rotation appears to be conditioned by the </a:t>
            </a:r>
            <a:r>
              <a:rPr lang="en-US" sz="2000">
                <a:solidFill>
                  <a:srgbClr val="FF0000"/>
                </a:solidFill>
              </a:rPr>
              <a:t>positive charge </a:t>
            </a:r>
            <a:r>
              <a:rPr lang="en-US" sz="2000"/>
              <a:t>on the radical</a:t>
            </a:r>
            <a:endParaRPr lang="cs-CZ" sz="2000"/>
          </a:p>
        </p:txBody>
      </p:sp>
      <p:cxnSp>
        <p:nvCxnSpPr>
          <p:cNvPr id="17" name="Přímá spojnice 16"/>
          <p:cNvCxnSpPr/>
          <p:nvPr/>
        </p:nvCxnSpPr>
        <p:spPr>
          <a:xfrm>
            <a:off x="6084059" y="1736811"/>
            <a:ext cx="0" cy="154440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743322" y="1576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</a:p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Chemistry</a:t>
            </a:r>
            <a:endParaRPr lang="cs-CZ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ahnutá šipka dolů 2"/>
          <p:cNvSpPr/>
          <p:nvPr/>
        </p:nvSpPr>
        <p:spPr>
          <a:xfrm>
            <a:off x="5896855" y="1518888"/>
            <a:ext cx="374408" cy="5040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82" y="4909228"/>
            <a:ext cx="1526352" cy="17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060911" y="5757356"/>
            <a:ext cx="609600" cy="521208"/>
          </a:xfrm>
        </p:spPr>
        <p:txBody>
          <a:bodyPr/>
          <a:lstStyle/>
          <a:p>
            <a:fld id="{05BF48F1-A61D-4403-B599-0B013313753B}" type="slidenum">
              <a:rPr lang="cs-CZ" smtClean="0"/>
              <a:t>6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33704" y="48082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Proton</a:t>
            </a:r>
            <a:r>
              <a:rPr lang="en-US" sz="2400"/>
              <a:t> character of atomic hydrogen </a:t>
            </a:r>
            <a:endParaRPr lang="cs-CZ" sz="2400"/>
          </a:p>
          <a:p>
            <a:r>
              <a:rPr lang="en-US" sz="2400" smtClean="0"/>
              <a:t>on </a:t>
            </a:r>
            <a:r>
              <a:rPr lang="en-US" sz="2400"/>
              <a:t>the catalytic </a:t>
            </a:r>
            <a:r>
              <a:rPr lang="en-US" sz="2400" smtClean="0"/>
              <a:t>surface</a:t>
            </a:r>
            <a:endParaRPr lang="cs-CZ" sz="2400"/>
          </a:p>
        </p:txBody>
      </p:sp>
      <p:sp>
        <p:nvSpPr>
          <p:cNvPr id="4" name="TextovéPole 3"/>
          <p:cNvSpPr txBox="1"/>
          <p:nvPr/>
        </p:nvSpPr>
        <p:spPr>
          <a:xfrm>
            <a:off x="675593" y="3327375"/>
            <a:ext cx="75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Hydrogen dissolved in the metal travels under the effect of an electric current, proof of its presence in </a:t>
            </a:r>
            <a:r>
              <a:rPr lang="cs-CZ" sz="2400" smtClean="0"/>
              <a:t>„metallic“ (or proton, </a:t>
            </a:r>
            <a:r>
              <a:rPr lang="cs-CZ" sz="2400" smtClean="0">
                <a:solidFill>
                  <a:srgbClr val="FF0000"/>
                </a:solidFill>
              </a:rPr>
              <a:t>H</a:t>
            </a:r>
            <a:r>
              <a:rPr lang="cs-CZ" sz="2400" baseline="30000" smtClean="0">
                <a:solidFill>
                  <a:srgbClr val="FF0000"/>
                </a:solidFill>
              </a:rPr>
              <a:t>+</a:t>
            </a:r>
            <a:r>
              <a:rPr lang="cs-CZ" sz="2400" smtClean="0"/>
              <a:t>)</a:t>
            </a:r>
            <a:r>
              <a:rPr lang="en-US" sz="2400" smtClean="0"/>
              <a:t> </a:t>
            </a:r>
            <a:r>
              <a:rPr lang="en-US" sz="2400"/>
              <a:t>form</a:t>
            </a:r>
            <a:endParaRPr lang="cs-CZ" sz="240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63885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" name="Rovnice" r:id="rId3" imgW="114120" imgH="215640" progId="Equation.3">
                  <p:embed/>
                </p:oleObj>
              </mc:Choice>
              <mc:Fallback>
                <p:oleObj name="Rovnice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3530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" name="Rovnice" r:id="rId5" imgW="114120" imgH="215640" progId="Equation.3">
                  <p:embed/>
                </p:oleObj>
              </mc:Choice>
              <mc:Fallback>
                <p:oleObj name="Rovnice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72471"/>
              </p:ext>
            </p:extLst>
          </p:nvPr>
        </p:nvGraphicFramePr>
        <p:xfrm>
          <a:off x="3288960" y="1556792"/>
          <a:ext cx="3624877" cy="155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Rovnice" r:id="rId6" imgW="1548728" imgH="672808" progId="Equation.3">
                  <p:embed/>
                </p:oleObj>
              </mc:Choice>
              <mc:Fallback>
                <p:oleObj name="Rovnice" r:id="rId6" imgW="1548728" imgH="67280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960" y="1556792"/>
                        <a:ext cx="3624877" cy="1556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46539" y="1671191"/>
            <a:ext cx="434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Nernst equation</a:t>
            </a:r>
            <a:r>
              <a:rPr lang="cs-CZ" sz="2400" smtClean="0"/>
              <a:t> 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6897204" y="5575966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smtClean="0">
                <a:solidFill>
                  <a:schemeClr val="accent1">
                    <a:lumMod val="75000"/>
                  </a:schemeClr>
                </a:solidFill>
              </a:rPr>
              <a:t>Pd</a:t>
            </a:r>
            <a:endParaRPr lang="cs-CZ" sz="6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46539" y="5594277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smtClean="0">
                <a:solidFill>
                  <a:schemeClr val="accent1">
                    <a:lumMod val="75000"/>
                  </a:schemeClr>
                </a:solidFill>
              </a:rPr>
              <a:t>Pt</a:t>
            </a:r>
            <a:endParaRPr lang="cs-CZ" sz="6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20043463">
            <a:off x="7266098" y="4432255"/>
            <a:ext cx="1247530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accent1">
                    <a:lumMod val="75000"/>
                  </a:schemeClr>
                </a:solidFill>
              </a:rPr>
              <a:t>extreme solubility, </a:t>
            </a:r>
            <a:r>
              <a:rPr lang="cs-CZ" sz="2800" smtClean="0">
                <a:solidFill>
                  <a:schemeClr val="accent1">
                    <a:lumMod val="75000"/>
                  </a:schemeClr>
                </a:solidFill>
              </a:rPr>
              <a:t>Pd</a:t>
            </a:r>
            <a:r>
              <a:rPr lang="cs-CZ" sz="2800" baseline="-2500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cs-CZ" sz="280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endParaRPr lang="cs-CZ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 rot="20567194">
            <a:off x="467544" y="4669850"/>
            <a:ext cx="1331123" cy="923330"/>
          </a:xfrm>
          <a:prstGeom prst="rect">
            <a:avLst/>
          </a:prstGeom>
          <a:noFill/>
          <a:ln w="19050">
            <a:solidFill>
              <a:srgbClr val="E75C01"/>
            </a:solidFill>
          </a:ln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cs-CZ" baseline="30000" smtClean="0">
                <a:solidFill>
                  <a:schemeClr val="accent1">
                    <a:lumMod val="75000"/>
                  </a:schemeClr>
                </a:solidFill>
              </a:rPr>
              <a:t>-7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cs-CZ" baseline="3000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cs-CZ" baseline="-2500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</a:p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</a:p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1cm</a:t>
            </a:r>
            <a:r>
              <a:rPr lang="cs-CZ" baseline="3000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 Pt</a:t>
            </a: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60" y="4864525"/>
            <a:ext cx="4338010" cy="17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4329"/>
            <a:ext cx="3048000" cy="2286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56976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cap="small"/>
              <a:t>Ionic </a:t>
            </a:r>
            <a:r>
              <a:rPr lang="cs-CZ" sz="3600" cap="small" smtClean="0"/>
              <a:t>Hydrogenation </a:t>
            </a:r>
          </a:p>
          <a:p>
            <a:r>
              <a:rPr lang="cs-CZ" sz="3600" cap="small" smtClean="0"/>
              <a:t>of Substituted Alkenes</a:t>
            </a:r>
            <a:endParaRPr lang="cs-CZ" sz="3600" cap="small"/>
          </a:p>
        </p:txBody>
      </p:sp>
      <p:sp>
        <p:nvSpPr>
          <p:cNvPr id="5" name="TextovéPole 4"/>
          <p:cNvSpPr txBox="1"/>
          <p:nvPr/>
        </p:nvSpPr>
        <p:spPr>
          <a:xfrm>
            <a:off x="6743322" y="22240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</a:p>
          <a:p>
            <a:pPr algn="r"/>
            <a:r>
              <a:rPr lang="cs-CZ" sz="2400" b="1" smtClean="0">
                <a:solidFill>
                  <a:schemeClr val="accent1">
                    <a:lumMod val="75000"/>
                  </a:schemeClr>
                </a:solidFill>
              </a:rPr>
              <a:t>Chemistry</a:t>
            </a:r>
            <a:endParaRPr lang="cs-CZ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1909569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R</a:t>
            </a:r>
            <a:r>
              <a:rPr lang="cs-CZ" b="1" baseline="-25000"/>
              <a:t>1</a:t>
            </a:r>
            <a:r>
              <a:rPr lang="cs-CZ" b="1"/>
              <a:t>CH=CH</a:t>
            </a:r>
            <a:r>
              <a:rPr lang="cs-CZ" b="1" baseline="-25000"/>
              <a:t>2</a:t>
            </a:r>
            <a:r>
              <a:rPr lang="cs-CZ" b="1"/>
              <a:t>+H</a:t>
            </a:r>
            <a:r>
              <a:rPr lang="cs-CZ" b="1" baseline="30000"/>
              <a:t>+</a:t>
            </a:r>
            <a:r>
              <a:rPr lang="cs-CZ" b="1"/>
              <a:t> </a:t>
            </a:r>
            <a:r>
              <a:rPr lang="cs-CZ" b="1" smtClean="0"/>
              <a:t>←→ </a:t>
            </a:r>
            <a:r>
              <a:rPr lang="cs-CZ" b="1"/>
              <a:t>R</a:t>
            </a:r>
            <a:r>
              <a:rPr lang="cs-CZ" b="1" baseline="-25000"/>
              <a:t>1</a:t>
            </a:r>
            <a:r>
              <a:rPr lang="cs-CZ" b="1"/>
              <a:t>CH</a:t>
            </a:r>
            <a:r>
              <a:rPr lang="cs-CZ" b="1" baseline="-25000"/>
              <a:t>2</a:t>
            </a:r>
            <a:r>
              <a:rPr lang="cs-CZ" b="1"/>
              <a:t>CH</a:t>
            </a:r>
            <a:r>
              <a:rPr lang="cs-CZ" b="1" baseline="-25000"/>
              <a:t>2</a:t>
            </a:r>
            <a:r>
              <a:rPr lang="cs-CZ" b="1" baseline="30000"/>
              <a:t>+</a:t>
            </a:r>
          </a:p>
          <a:p>
            <a:endParaRPr lang="cs-CZ" b="1" smtClean="0"/>
          </a:p>
          <a:p>
            <a:r>
              <a:rPr lang="cs-CZ" b="1" smtClean="0"/>
              <a:t>R</a:t>
            </a:r>
            <a:r>
              <a:rPr lang="cs-CZ" b="1" baseline="-25000" smtClean="0"/>
              <a:t>1</a:t>
            </a:r>
            <a:r>
              <a:rPr lang="cs-CZ" b="1" smtClean="0"/>
              <a:t>CH</a:t>
            </a:r>
            <a:r>
              <a:rPr lang="cs-CZ" b="1" baseline="-25000" smtClean="0"/>
              <a:t>2</a:t>
            </a:r>
            <a:r>
              <a:rPr lang="cs-CZ" b="1" smtClean="0"/>
              <a:t>CH</a:t>
            </a:r>
            <a:r>
              <a:rPr lang="cs-CZ" b="1" baseline="-25000" smtClean="0"/>
              <a:t>2</a:t>
            </a:r>
            <a:r>
              <a:rPr lang="cs-CZ" b="1" baseline="30000"/>
              <a:t>+ </a:t>
            </a:r>
            <a:r>
              <a:rPr lang="cs-CZ" b="1" baseline="30000" smtClean="0"/>
              <a:t> </a:t>
            </a:r>
            <a:r>
              <a:rPr lang="cs-CZ" b="1" smtClean="0"/>
              <a:t>+ </a:t>
            </a:r>
            <a:r>
              <a:rPr lang="cs-CZ" b="1" smtClean="0">
                <a:solidFill>
                  <a:schemeClr val="accent2">
                    <a:lumMod val="50000"/>
                  </a:schemeClr>
                </a:solidFill>
              </a:rPr>
              <a:t>„H</a:t>
            </a:r>
            <a:r>
              <a:rPr lang="cs-CZ" b="1" baseline="30000" smtClean="0">
                <a:solidFill>
                  <a:schemeClr val="accent2">
                    <a:lumMod val="50000"/>
                  </a:schemeClr>
                </a:solidFill>
              </a:rPr>
              <a:t>-“</a:t>
            </a:r>
            <a:r>
              <a:rPr lang="cs-CZ" b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mtClean="0"/>
              <a:t>─</a:t>
            </a:r>
            <a:r>
              <a:rPr lang="cs-CZ" b="1" smtClean="0"/>
              <a:t>→ </a:t>
            </a:r>
            <a:r>
              <a:rPr lang="cs-CZ" b="1"/>
              <a:t>R</a:t>
            </a:r>
            <a:r>
              <a:rPr lang="cs-CZ" b="1" baseline="-25000"/>
              <a:t>1</a:t>
            </a:r>
            <a:r>
              <a:rPr lang="cs-CZ" b="1"/>
              <a:t>CH</a:t>
            </a:r>
            <a:r>
              <a:rPr lang="cs-CZ" b="1" baseline="-25000"/>
              <a:t>2</a:t>
            </a:r>
            <a:r>
              <a:rPr lang="cs-CZ" b="1"/>
              <a:t>CH</a:t>
            </a:r>
            <a:r>
              <a:rPr lang="cs-CZ" b="1" baseline="-25000"/>
              <a:t>3</a:t>
            </a:r>
          </a:p>
          <a:p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22" y="1169926"/>
            <a:ext cx="1925659" cy="2210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899592" y="6504283"/>
            <a:ext cx="739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baseline="3000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 donor: complex hydride, hydrazine</a:t>
            </a:r>
            <a:r>
              <a:rPr lang="cs-CZ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formaldehyde</a:t>
            </a:r>
            <a:r>
              <a:rPr lang="cs-CZ">
                <a:solidFill>
                  <a:schemeClr val="accent2">
                    <a:lumMod val="75000"/>
                  </a:schemeClr>
                </a:solidFill>
              </a:rPr>
              <a:t>, formic 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acid…</a:t>
            </a:r>
            <a:endParaRPr lang="cs-CZ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8066" y="29326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Ionic hydrogenation of the C=C bond is only possible if the bond is conjugated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with f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 e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carbonyl, carboxyl, aromatic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ring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cs-CZ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7776" y="355782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In </a:t>
            </a:r>
            <a:r>
              <a:rPr lang="en-US">
                <a:solidFill>
                  <a:srgbClr val="FF0000"/>
                </a:solidFill>
              </a:rPr>
              <a:t>contrast, catalytic hydrogenation of isolated C=C bonds is </a:t>
            </a:r>
            <a:r>
              <a:rPr lang="en-US" smtClean="0">
                <a:solidFill>
                  <a:srgbClr val="FF0000"/>
                </a:solidFill>
              </a:rPr>
              <a:t>easy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7776" y="3927155"/>
            <a:ext cx="445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Ionic hydrogenation is a </a:t>
            </a:r>
            <a:r>
              <a:rPr lang="cs-CZ" i="1" smtClean="0">
                <a:solidFill>
                  <a:schemeClr val="accent2">
                    <a:lumMod val="75000"/>
                  </a:schemeClr>
                </a:solidFill>
              </a:rPr>
              <a:t>anti</a:t>
            </a:r>
            <a:r>
              <a:rPr lang="en-US" i="1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addition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, each hydrogen approaching from the opposite side of the double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bond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.                   Acid – base reaction. </a:t>
            </a:r>
            <a:endParaRPr lang="cs-CZ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3956" y="5062739"/>
            <a:ext cx="4118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Catalytic hydrogenation is the </a:t>
            </a:r>
            <a:r>
              <a:rPr lang="cs-CZ" i="1" smtClean="0">
                <a:solidFill>
                  <a:srgbClr val="FF0000"/>
                </a:solidFill>
              </a:rPr>
              <a:t>syn</a:t>
            </a:r>
            <a:r>
              <a:rPr lang="en-US" i="1" smtClean="0">
                <a:solidFill>
                  <a:srgbClr val="FF0000"/>
                </a:solidFill>
              </a:rPr>
              <a:t>-</a:t>
            </a:r>
            <a:r>
              <a:rPr lang="en-US" smtClean="0">
                <a:solidFill>
                  <a:srgbClr val="FF0000"/>
                </a:solidFill>
              </a:rPr>
              <a:t>addition </a:t>
            </a:r>
            <a:r>
              <a:rPr lang="en-US">
                <a:solidFill>
                  <a:srgbClr val="FF0000"/>
                </a:solidFill>
              </a:rPr>
              <a:t>of an entire hydrogen molecule, both hydrogens approaching from the same </a:t>
            </a:r>
            <a:r>
              <a:rPr lang="en-US" smtClean="0">
                <a:solidFill>
                  <a:srgbClr val="FF0000"/>
                </a:solidFill>
              </a:rPr>
              <a:t>side</a:t>
            </a:r>
            <a:r>
              <a:rPr lang="cs-CZ" smtClean="0">
                <a:solidFill>
                  <a:srgbClr val="FF0000"/>
                </a:solidFill>
              </a:rPr>
              <a:t>.</a:t>
            </a:r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" y="2325072"/>
            <a:ext cx="4183175" cy="24016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9317" y="112474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mtClean="0"/>
              <a:t>Homogeneous </a:t>
            </a:r>
            <a:r>
              <a:rPr lang="en-US"/>
              <a:t>hydrogenation </a:t>
            </a:r>
            <a:r>
              <a:rPr lang="cs-CZ" smtClean="0"/>
              <a:t>of 1-alkene </a:t>
            </a:r>
            <a:r>
              <a:rPr lang="en-US" smtClean="0"/>
              <a:t>is </a:t>
            </a:r>
            <a:r>
              <a:rPr lang="en-US"/>
              <a:t>catalyzed by complexes containing a </a:t>
            </a:r>
            <a:r>
              <a:rPr lang="en-US" i="1"/>
              <a:t>single</a:t>
            </a:r>
            <a:r>
              <a:rPr lang="en-US"/>
              <a:t> transition metal atom.</a:t>
            </a: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64" y="3312056"/>
            <a:ext cx="2937920" cy="1897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7059"/>
            <a:ext cx="2133600" cy="21431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593590" y="2480184"/>
            <a:ext cx="15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Wilkinson´s</a:t>
            </a: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3" y="260648"/>
            <a:ext cx="421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chemeClr val="accent1">
                    <a:lumMod val="75000"/>
                  </a:schemeClr>
                </a:solidFill>
              </a:rPr>
              <a:t>Other objection: multiplexes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469317" y="6019547"/>
            <a:ext cx="7607974" cy="721821"/>
          </a:xfrm>
          <a:prstGeom prst="wedgeRoundRectCallout">
            <a:avLst>
              <a:gd name="adj1" fmla="val 27176"/>
              <a:gd name="adj2" fmla="val -150644"/>
              <a:gd name="adj3" fmla="val 16667"/>
            </a:avLst>
          </a:prstGeom>
          <a:noFill/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Origin of multiplex theory</a:t>
            </a:r>
            <a:r>
              <a:rPr lang="en-US" smtClean="0">
                <a:solidFill>
                  <a:schemeClr val="tx1"/>
                </a:solidFill>
              </a:rPr>
              <a:t>:</a:t>
            </a:r>
            <a:r>
              <a:rPr lang="cs-CZ" smtClean="0">
                <a:solidFill>
                  <a:schemeClr val="tx1"/>
                </a:solidFill>
              </a:rPr>
              <a:t>    </a:t>
            </a:r>
            <a:r>
              <a:rPr lang="cs-CZ" i="1" smtClean="0">
                <a:solidFill>
                  <a:srgbClr val="FF0000"/>
                </a:solidFill>
              </a:rPr>
              <a:t>but</a:t>
            </a:r>
            <a:endParaRPr lang="en-US" i="1">
              <a:solidFill>
                <a:srgbClr val="FF0000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In fact, 1 metalic atom per 1 double bond (albeit conjugated here)</a:t>
            </a:r>
          </a:p>
        </p:txBody>
      </p:sp>
    </p:spTree>
    <p:extLst>
      <p:ext uri="{BB962C8B-B14F-4D97-AF65-F5344CB8AC3E}">
        <p14:creationId xmlns:p14="http://schemas.microsoft.com/office/powerpoint/2010/main" val="41222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48F1-A61D-4403-B599-0B013313753B}" type="slidenum">
              <a:rPr lang="cs-CZ" smtClean="0"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483768" y="573155"/>
            <a:ext cx="604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cap="small">
                <a:solidFill>
                  <a:srgbClr val="FF0000"/>
                </a:solidFill>
              </a:rPr>
              <a:t>Two-layer Theory</a:t>
            </a:r>
          </a:p>
        </p:txBody>
      </p:sp>
      <p:sp>
        <p:nvSpPr>
          <p:cNvPr id="3" name="TextovéPole 2"/>
          <p:cNvSpPr txBox="1"/>
          <p:nvPr/>
        </p:nvSpPr>
        <p:spPr>
          <a:xfrm rot="20047216">
            <a:off x="185163" y="411554"/>
            <a:ext cx="26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>
                <a:solidFill>
                  <a:schemeClr val="accent1">
                    <a:lumMod val="75000"/>
                  </a:schemeClr>
                </a:solidFill>
              </a:rPr>
              <a:t>Alternative?</a:t>
            </a:r>
            <a:endParaRPr lang="cs-CZ" sz="32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89241"/>
            <a:ext cx="6681778" cy="11937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6" y="1673454"/>
            <a:ext cx="8307775" cy="18192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9811831">
            <a:off x="187675" y="5489701"/>
            <a:ext cx="2801007" cy="72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solidFill>
                  <a:schemeClr val="accent1">
                    <a:lumMod val="75000"/>
                  </a:schemeClr>
                </a:solidFill>
              </a:rPr>
              <a:t>Inspired by Walden's twist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2650" y="3749030"/>
            <a:ext cx="744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/>
              <a:t> </a:t>
            </a:r>
            <a:r>
              <a:rPr lang="en-US" sz="2000" smtClean="0"/>
              <a:t>Olefin </a:t>
            </a:r>
            <a:r>
              <a:rPr lang="en-US" sz="2000"/>
              <a:t>is adsorbed on a metal </a:t>
            </a:r>
            <a:r>
              <a:rPr lang="en-US" sz="2000" smtClean="0"/>
              <a:t>surface</a:t>
            </a:r>
            <a:r>
              <a:rPr lang="cs-CZ" sz="2000" smtClean="0"/>
              <a:t>:  </a:t>
            </a:r>
            <a:r>
              <a:rPr lang="en-US" sz="2000" smtClean="0"/>
              <a:t> </a:t>
            </a:r>
            <a:r>
              <a:rPr lang="az-Cyrl-AZ" sz="2000"/>
              <a:t>п-</a:t>
            </a:r>
            <a:r>
              <a:rPr lang="en-US" sz="2000" smtClean="0"/>
              <a:t>complex</a:t>
            </a:r>
            <a:r>
              <a:rPr lang="cs-CZ" sz="2000" smtClean="0"/>
              <a:t> (a) </a:t>
            </a:r>
          </a:p>
          <a:p>
            <a:r>
              <a:rPr lang="cs-CZ" sz="2000" smtClean="0"/>
              <a:t> </a:t>
            </a:r>
            <a:r>
              <a:rPr lang="en-US" sz="2000" smtClean="0"/>
              <a:t>Hydrogen </a:t>
            </a:r>
            <a:r>
              <a:rPr lang="en-US" sz="2000"/>
              <a:t>is adsorbed in the second </a:t>
            </a:r>
            <a:r>
              <a:rPr lang="en-US" sz="2000" smtClean="0"/>
              <a:t>layer</a:t>
            </a:r>
            <a:r>
              <a:rPr lang="cs-CZ" sz="2000" smtClean="0"/>
              <a:t> (b)</a:t>
            </a:r>
          </a:p>
          <a:p>
            <a:r>
              <a:rPr lang="cs-CZ" sz="2000" smtClean="0"/>
              <a:t> T</a:t>
            </a:r>
            <a:r>
              <a:rPr lang="en-US" sz="2000" smtClean="0"/>
              <a:t>ransient state</a:t>
            </a:r>
            <a:r>
              <a:rPr lang="cs-CZ" sz="2000" smtClean="0"/>
              <a:t>  (c)</a:t>
            </a:r>
            <a:endParaRPr lang="en-US" sz="2000"/>
          </a:p>
          <a:p>
            <a:r>
              <a:rPr lang="cs-CZ" sz="2000" smtClean="0"/>
              <a:t> </a:t>
            </a:r>
            <a:r>
              <a:rPr lang="en-US" sz="2000" smtClean="0"/>
              <a:t>The </a:t>
            </a:r>
            <a:r>
              <a:rPr lang="en-US" sz="2000"/>
              <a:t>saturated molecule leaves the </a:t>
            </a:r>
            <a:r>
              <a:rPr lang="en-US" sz="2000" smtClean="0"/>
              <a:t>surface</a:t>
            </a:r>
            <a:r>
              <a:rPr lang="cs-CZ" sz="2000" smtClean="0"/>
              <a:t> (d)</a:t>
            </a:r>
            <a:r>
              <a:rPr lang="en-US" sz="2000" smtClean="0"/>
              <a:t>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9118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1110</Words>
  <Application>Microsoft Office PowerPoint</Application>
  <PresentationFormat>Předvádění na obrazovce (4:3)</PresentationFormat>
  <Paragraphs>172</Paragraphs>
  <Slides>20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Arkýř</vt:lpstr>
      <vt:lpstr>Rovnice</vt:lpstr>
      <vt:lpstr>TWO-LAYER HYDROGENATION THEORY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TWO-LAYER HYDROGENATION  (THEORY)</dc:title>
  <dc:creator>Uživatel systému Windows</dc:creator>
  <cp:lastModifiedBy>Uživatel systému Windows</cp:lastModifiedBy>
  <cp:revision>214</cp:revision>
  <dcterms:created xsi:type="dcterms:W3CDTF">2023-12-03T13:22:08Z</dcterms:created>
  <dcterms:modified xsi:type="dcterms:W3CDTF">2024-03-27T06:46:36Z</dcterms:modified>
</cp:coreProperties>
</file>